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2.xml" ContentType="application/vnd.openxmlformats-officedocument.presentationml.notesSlide+xml"/>
  <Override PartName="/ppt/charts/chart3.xml" ContentType="application/vnd.openxmlformats-officedocument.drawingml.chart+xml"/>
  <Override PartName="/ppt/theme/themeOverride1.xml" ContentType="application/vnd.openxmlformats-officedocument.themeOverr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23"/>
  </p:notesMasterIdLst>
  <p:sldIdLst>
    <p:sldId id="256" r:id="rId2"/>
    <p:sldId id="257"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Lst>
  <p:sldSz cx="12192000" cy="6858000"/>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1.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explosion val="2"/>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9DC-4046-A715-5B59FE5C587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9DC-4046-A715-5B59FE5C587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79DC-4046-A715-5B59FE5C587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79DC-4046-A715-5B59FE5C587C}"/>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79DC-4046-A715-5B59FE5C587C}"/>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79DC-4046-A715-5B59FE5C587C}"/>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79DC-4046-A715-5B59FE5C587C}"/>
              </c:ext>
            </c:extLst>
          </c:dPt>
          <c:dLbls>
            <c:dLbl>
              <c:idx val="0"/>
              <c:layout>
                <c:manualLayout>
                  <c:x val="-0.16401809400841044"/>
                  <c:y val="-0.19775505884345124"/>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r>
                      <a:rPr lang="mn-MN" sz="1200">
                        <a:latin typeface="Arial" panose="020B0604020202020204" pitchFamily="34" charset="0"/>
                        <a:cs typeface="Arial" panose="020B0604020202020204" pitchFamily="34" charset="0"/>
                      </a:rPr>
                      <a:t>Хүний их</a:t>
                    </a:r>
                    <a:r>
                      <a:rPr lang="mn-MN" sz="1200" baseline="0">
                        <a:latin typeface="Arial" panose="020B0604020202020204" pitchFamily="34" charset="0"/>
                        <a:cs typeface="Arial" panose="020B0604020202020204" pitchFamily="34" charset="0"/>
                      </a:rPr>
                      <a:t> эмч 67,8</a:t>
                    </a:r>
                    <a:r>
                      <a:rPr lang="mn-MN" sz="1200">
                        <a:latin typeface="Arial" panose="020B0604020202020204" pitchFamily="34" charset="0"/>
                        <a:cs typeface="Arial" panose="020B0604020202020204" pitchFamily="34" charset="0"/>
                      </a:rPr>
                      <a:t>%</a:t>
                    </a:r>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0.18708333333333332"/>
                      <c:h val="0.16660729908761404"/>
                    </c:manualLayout>
                  </c15:layout>
                  <c15:showDataLabelsRange val="0"/>
                </c:ext>
                <c:ext xmlns:c16="http://schemas.microsoft.com/office/drawing/2014/chart" uri="{C3380CC4-5D6E-409C-BE32-E72D297353CC}">
                  <c16:uniqueId val="{00000001-79DC-4046-A715-5B59FE5C587C}"/>
                </c:ext>
              </c:extLst>
            </c:dLbl>
            <c:dLbl>
              <c:idx val="1"/>
              <c:layout>
                <c:manualLayout>
                  <c:x val="0.10928460051364557"/>
                  <c:y val="1.5713600316089534E-2"/>
                </c:manualLayout>
              </c:layout>
              <c:tx>
                <c:rich>
                  <a:bodyPr/>
                  <a:lstStyle/>
                  <a:p>
                    <a:r>
                      <a:rPr lang="mn-MN" sz="1200">
                        <a:latin typeface="Arial" panose="020B0604020202020204" pitchFamily="34" charset="0"/>
                        <a:cs typeface="Arial" panose="020B0604020202020204" pitchFamily="34" charset="0"/>
                      </a:rPr>
                      <a:t>Сувилагч</a:t>
                    </a:r>
                    <a:r>
                      <a:rPr lang="mn-MN" sz="1200" baseline="0">
                        <a:latin typeface="Arial" panose="020B0604020202020204" pitchFamily="34" charset="0"/>
                        <a:cs typeface="Arial" panose="020B0604020202020204" pitchFamily="34" charset="0"/>
                      </a:rPr>
                      <a:t> 13,8%</a:t>
                    </a:r>
                    <a:endParaRPr lang="mn-MN" sz="1200">
                      <a:latin typeface="Arial" panose="020B0604020202020204" pitchFamily="34" charset="0"/>
                      <a:cs typeface="Arial" panose="020B0604020202020204" pitchFamily="34" charset="0"/>
                    </a:endParaRP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79DC-4046-A715-5B59FE5C587C}"/>
                </c:ext>
              </c:extLst>
            </c:dLbl>
            <c:dLbl>
              <c:idx val="2"/>
              <c:layout>
                <c:manualLayout>
                  <c:x val="3.8161636045494315E-2"/>
                  <c:y val="9.1808201394180597E-2"/>
                </c:manualLayout>
              </c:layout>
              <c:tx>
                <c:rich>
                  <a:bodyPr/>
                  <a:lstStyle/>
                  <a:p>
                    <a:r>
                      <a:rPr lang="mn-MN" sz="1200">
                        <a:latin typeface="Arial" panose="020B0604020202020204" pitchFamily="34" charset="0"/>
                        <a:cs typeface="Arial" panose="020B0604020202020204" pitchFamily="34" charset="0"/>
                      </a:rPr>
                      <a:t>Эх</a:t>
                    </a:r>
                    <a:r>
                      <a:rPr lang="mn-MN" sz="1200" baseline="0">
                        <a:latin typeface="Arial" panose="020B0604020202020204" pitchFamily="34" charset="0"/>
                        <a:cs typeface="Arial" panose="020B0604020202020204" pitchFamily="34" charset="0"/>
                      </a:rPr>
                      <a:t> баригч 7,1</a:t>
                    </a:r>
                    <a:r>
                      <a:rPr lang="mn-MN"/>
                      <a:t>%</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79DC-4046-A715-5B59FE5C587C}"/>
                </c:ext>
              </c:extLst>
            </c:dLbl>
            <c:dLbl>
              <c:idx val="3"/>
              <c:layout>
                <c:manualLayout>
                  <c:x val="2.5280106115767809E-2"/>
                  <c:y val="5.9619422572178497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r>
                      <a:rPr lang="mn-MN" sz="1200">
                        <a:latin typeface="Arial" panose="020B0604020202020204" pitchFamily="34" charset="0"/>
                        <a:cs typeface="Arial" panose="020B0604020202020204" pitchFamily="34" charset="0"/>
                      </a:rPr>
                      <a:t>Бага</a:t>
                    </a:r>
                    <a:r>
                      <a:rPr lang="mn-MN" sz="1200" baseline="0">
                        <a:latin typeface="Arial" panose="020B0604020202020204" pitchFamily="34" charset="0"/>
                        <a:cs typeface="Arial" panose="020B0604020202020204" pitchFamily="34" charset="0"/>
                      </a:rPr>
                      <a:t> эмч </a:t>
                    </a:r>
                    <a:r>
                      <a:rPr lang="mn-MN" sz="1200">
                        <a:latin typeface="Arial" panose="020B0604020202020204" pitchFamily="34" charset="0"/>
                        <a:cs typeface="Arial" panose="020B0604020202020204" pitchFamily="34" charset="0"/>
                      </a:rPr>
                      <a:t>5,6%</a:t>
                    </a:r>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0.19261863940394547"/>
                      <c:h val="5.6648886631106586E-2"/>
                    </c:manualLayout>
                  </c15:layout>
                  <c15:showDataLabelsRange val="0"/>
                </c:ext>
                <c:ext xmlns:c16="http://schemas.microsoft.com/office/drawing/2014/chart" uri="{C3380CC4-5D6E-409C-BE32-E72D297353CC}">
                  <c16:uniqueId val="{00000007-79DC-4046-A715-5B59FE5C587C}"/>
                </c:ext>
              </c:extLst>
            </c:dLbl>
            <c:dLbl>
              <c:idx val="4"/>
              <c:layout>
                <c:manualLayout>
                  <c:x val="-0.24673364105348899"/>
                  <c:y val="1.893939393939394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r>
                      <a:rPr lang="mn-MN" sz="1200">
                        <a:latin typeface="Arial" panose="020B0604020202020204" pitchFamily="34" charset="0"/>
                        <a:cs typeface="Arial" panose="020B0604020202020204" pitchFamily="34" charset="0"/>
                      </a:rPr>
                      <a:t>Нийгмийн</a:t>
                    </a:r>
                    <a:r>
                      <a:rPr lang="mn-MN" sz="1200" baseline="0">
                        <a:latin typeface="Arial" panose="020B0604020202020204" pitchFamily="34" charset="0"/>
                        <a:cs typeface="Arial" panose="020B0604020202020204" pitchFamily="34" charset="0"/>
                      </a:rPr>
                      <a:t> эрүүл мэнд судлаач </a:t>
                    </a:r>
                    <a:r>
                      <a:rPr lang="mn-MN" sz="1200">
                        <a:latin typeface="Arial" panose="020B0604020202020204" pitchFamily="34" charset="0"/>
                        <a:cs typeface="Arial" panose="020B0604020202020204" pitchFamily="34" charset="0"/>
                      </a:rPr>
                      <a:t>1,5%</a:t>
                    </a:r>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0.34666218637992829"/>
                      <c:h val="0.11559139784946236"/>
                    </c:manualLayout>
                  </c15:layout>
                  <c15:showDataLabelsRange val="0"/>
                </c:ext>
                <c:ext xmlns:c16="http://schemas.microsoft.com/office/drawing/2014/chart" uri="{C3380CC4-5D6E-409C-BE32-E72D297353CC}">
                  <c16:uniqueId val="{00000009-79DC-4046-A715-5B59FE5C587C}"/>
                </c:ext>
              </c:extLst>
            </c:dLbl>
            <c:dLbl>
              <c:idx val="5"/>
              <c:layout>
                <c:manualLayout>
                  <c:x val="2.2816124798916277E-2"/>
                  <c:y val="-4.0441396438348431E-2"/>
                </c:manualLayout>
              </c:layout>
              <c:tx>
                <c:rich>
                  <a:bodyPr/>
                  <a:lstStyle/>
                  <a:p>
                    <a:r>
                      <a:rPr lang="mn-MN" sz="1200">
                        <a:latin typeface="Arial" panose="020B0604020202020204" pitchFamily="34" charset="0"/>
                        <a:cs typeface="Arial" panose="020B0604020202020204" pitchFamily="34" charset="0"/>
                      </a:rPr>
                      <a:t>Бусад 3,3%</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B-79DC-4046-A715-5B59FE5C587C}"/>
                </c:ext>
              </c:extLst>
            </c:dLbl>
            <c:dLbl>
              <c:idx val="6"/>
              <c:layout>
                <c:manualLayout>
                  <c:x val="0.14301577978155958"/>
                  <c:y val="2.7533090621736814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r>
                      <a:rPr lang="mn-MN" sz="1200">
                        <a:latin typeface="Arial" panose="020B0604020202020204" pitchFamily="34" charset="0"/>
                        <a:cs typeface="Arial" panose="020B0604020202020204" pitchFamily="34" charset="0"/>
                      </a:rPr>
                      <a:t>Эм зүйч 0,4%</a:t>
                    </a:r>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0.18194444444444444"/>
                      <c:h val="8.5322721756554601E-2"/>
                    </c:manualLayout>
                  </c15:layout>
                  <c15:showDataLabelsRange val="0"/>
                </c:ext>
                <c:ext xmlns:c16="http://schemas.microsoft.com/office/drawing/2014/chart" uri="{C3380CC4-5D6E-409C-BE32-E72D297353CC}">
                  <c16:uniqueId val="{0000000D-79DC-4046-A715-5B59FE5C587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Sheet1!$A$2:$A$8</c:f>
              <c:strCache>
                <c:ptCount val="7"/>
                <c:pt idx="0">
                  <c:v>Хүний их эмч</c:v>
                </c:pt>
                <c:pt idx="1">
                  <c:v>Сувилагч</c:v>
                </c:pt>
                <c:pt idx="2">
                  <c:v>Эх баригч</c:v>
                </c:pt>
                <c:pt idx="3">
                  <c:v>Бага эмч</c:v>
                </c:pt>
                <c:pt idx="4">
                  <c:v>Нийгмийн эрүүл мэнд судлаач</c:v>
                </c:pt>
                <c:pt idx="5">
                  <c:v>Бусад</c:v>
                </c:pt>
                <c:pt idx="6">
                  <c:v>Эм зүйч </c:v>
                </c:pt>
              </c:strCache>
            </c:strRef>
          </c:cat>
          <c:val>
            <c:numRef>
              <c:f>Sheet1!$B$2:$B$8</c:f>
              <c:numCache>
                <c:formatCode>General</c:formatCode>
                <c:ptCount val="7"/>
                <c:pt idx="0">
                  <c:v>67.8</c:v>
                </c:pt>
                <c:pt idx="1">
                  <c:v>13.8</c:v>
                </c:pt>
                <c:pt idx="2">
                  <c:v>7.1</c:v>
                </c:pt>
                <c:pt idx="3">
                  <c:v>5.6</c:v>
                </c:pt>
                <c:pt idx="4">
                  <c:v>1.5</c:v>
                </c:pt>
                <c:pt idx="5">
                  <c:v>3.4</c:v>
                </c:pt>
                <c:pt idx="6">
                  <c:v>0.4</c:v>
                </c:pt>
              </c:numCache>
            </c:numRef>
          </c:val>
          <c:extLst>
            <c:ext xmlns:c16="http://schemas.microsoft.com/office/drawing/2014/chart" uri="{C3380CC4-5D6E-409C-BE32-E72D297353CC}">
              <c16:uniqueId val="{0000000E-79DC-4046-A715-5B59FE5C587C}"/>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6039661708953049E-2"/>
          <c:y val="1.9142353916286776E-2"/>
          <c:w val="0.85438908005861636"/>
          <c:h val="0.86919084127641955"/>
        </c:manualLayout>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Мэргэшлийн ахлах зэрэгтэй </c:v>
                </c:pt>
                <c:pt idx="1">
                  <c:v>Мэргэшлийн тэргүүлэх зэрэгтэй</c:v>
                </c:pt>
                <c:pt idx="2">
                  <c:v>Мэргэшлийн зөвлөх зэрэгтэй</c:v>
                </c:pt>
                <c:pt idx="3">
                  <c:v>Мэргэшлийн зэрэг хамгаалаагүй</c:v>
                </c:pt>
              </c:strCache>
            </c:strRef>
          </c:cat>
          <c:val>
            <c:numRef>
              <c:f>Sheet1!$B$2:$B$5</c:f>
              <c:numCache>
                <c:formatCode>General</c:formatCode>
                <c:ptCount val="4"/>
                <c:pt idx="0">
                  <c:v>48</c:v>
                </c:pt>
                <c:pt idx="1">
                  <c:v>15</c:v>
                </c:pt>
                <c:pt idx="2">
                  <c:v>4</c:v>
                </c:pt>
                <c:pt idx="3">
                  <c:v>200</c:v>
                </c:pt>
              </c:numCache>
            </c:numRef>
          </c:val>
          <c:extLst>
            <c:ext xmlns:c16="http://schemas.microsoft.com/office/drawing/2014/chart" uri="{C3380CC4-5D6E-409C-BE32-E72D297353CC}">
              <c16:uniqueId val="{00000000-5BF3-4D79-98CD-1B5CF8239ADC}"/>
            </c:ext>
          </c:extLst>
        </c:ser>
        <c:dLbls>
          <c:showLegendKey val="0"/>
          <c:showVal val="0"/>
          <c:showCatName val="0"/>
          <c:showSerName val="0"/>
          <c:showPercent val="0"/>
          <c:showBubbleSize val="0"/>
        </c:dLbls>
        <c:gapWidth val="219"/>
        <c:overlap val="-27"/>
        <c:axId val="183559680"/>
        <c:axId val="183561216"/>
      </c:barChart>
      <c:catAx>
        <c:axId val="1835596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3561216"/>
        <c:crosses val="autoZero"/>
        <c:auto val="1"/>
        <c:lblAlgn val="ctr"/>
        <c:lblOffset val="100"/>
        <c:noMultiLvlLbl val="0"/>
      </c:catAx>
      <c:valAx>
        <c:axId val="1835612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35596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1299307695233751E-2"/>
          <c:y val="0.19243975192824975"/>
          <c:w val="0.54357991935790639"/>
          <c:h val="0.72193385770550567"/>
        </c:manualLayout>
      </c:layout>
      <c:barChart>
        <c:barDir val="col"/>
        <c:grouping val="clustered"/>
        <c:varyColors val="0"/>
        <c:ser>
          <c:idx val="0"/>
          <c:order val="0"/>
          <c:tx>
            <c:strRef>
              <c:f>Sheet1!$B$1</c:f>
              <c:strCache>
                <c:ptCount val="1"/>
                <c:pt idx="0">
                  <c:v>Series 1</c:v>
                </c:pt>
              </c:strCache>
            </c:strRef>
          </c:tx>
          <c:invertIfNegative val="0"/>
          <c:dLbls>
            <c:dLbl>
              <c:idx val="0"/>
              <c:tx>
                <c:rich>
                  <a:bodyPr/>
                  <a:lstStyle/>
                  <a:p>
                    <a:r>
                      <a:rPr lang="en-US" b="1"/>
                      <a:t>33,6%</a:t>
                    </a:r>
                    <a:endParaRPr lang="en-US"/>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93B3-4F6C-BCFD-4D2B97DCAAD1}"/>
                </c:ext>
              </c:extLst>
            </c:dLbl>
            <c:dLbl>
              <c:idx val="1"/>
              <c:tx>
                <c:rich>
                  <a:bodyPr/>
                  <a:lstStyle/>
                  <a:p>
                    <a:r>
                      <a:rPr lang="en-US" b="1"/>
                      <a:t>19,4%</a:t>
                    </a:r>
                    <a:endParaRPr lang="en-US"/>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93B3-4F6C-BCFD-4D2B97DCAAD1}"/>
                </c:ext>
              </c:extLst>
            </c:dLbl>
            <c:dLbl>
              <c:idx val="2"/>
              <c:tx>
                <c:rich>
                  <a:bodyPr/>
                  <a:lstStyle/>
                  <a:p>
                    <a:r>
                      <a:rPr lang="en-US" b="1"/>
                      <a:t>25%</a:t>
                    </a:r>
                    <a:endParaRPr lang="en-US"/>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93B3-4F6C-BCFD-4D2B97DCAAD1}"/>
                </c:ext>
              </c:extLst>
            </c:dLbl>
            <c:dLbl>
              <c:idx val="3"/>
              <c:tx>
                <c:rich>
                  <a:bodyPr/>
                  <a:lstStyle/>
                  <a:p>
                    <a:r>
                      <a:rPr lang="en-US" b="1"/>
                      <a:t>22%</a:t>
                    </a:r>
                    <a:endParaRPr lang="en-US"/>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93B3-4F6C-BCFD-4D2B97DCAAD1}"/>
                </c:ext>
              </c:extLst>
            </c:dLbl>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1 хүртэл жил ажилласан </c:v>
                </c:pt>
                <c:pt idx="1">
                  <c:v>1-3 жил ажилласан</c:v>
                </c:pt>
                <c:pt idx="2">
                  <c:v>3-5 жил ажилласан</c:v>
                </c:pt>
                <c:pt idx="3">
                  <c:v>5-аас дээш жил ажилласан</c:v>
                </c:pt>
              </c:strCache>
            </c:strRef>
          </c:cat>
          <c:val>
            <c:numRef>
              <c:f>Sheet1!$B$2:$B$5</c:f>
              <c:numCache>
                <c:formatCode>General</c:formatCode>
                <c:ptCount val="4"/>
                <c:pt idx="0">
                  <c:v>35.300000000000004</c:v>
                </c:pt>
                <c:pt idx="1">
                  <c:v>26.2</c:v>
                </c:pt>
                <c:pt idx="2">
                  <c:v>11.2</c:v>
                </c:pt>
                <c:pt idx="3">
                  <c:v>22</c:v>
                </c:pt>
              </c:numCache>
            </c:numRef>
          </c:val>
          <c:extLst>
            <c:ext xmlns:c16="http://schemas.microsoft.com/office/drawing/2014/chart" uri="{C3380CC4-5D6E-409C-BE32-E72D297353CC}">
              <c16:uniqueId val="{00000004-93B3-4F6C-BCFD-4D2B97DCAAD1}"/>
            </c:ext>
          </c:extLst>
        </c:ser>
        <c:dLbls>
          <c:showLegendKey val="0"/>
          <c:showVal val="0"/>
          <c:showCatName val="0"/>
          <c:showSerName val="0"/>
          <c:showPercent val="0"/>
          <c:showBubbleSize val="0"/>
        </c:dLbls>
        <c:gapWidth val="150"/>
        <c:axId val="187081472"/>
        <c:axId val="187083008"/>
      </c:barChart>
      <c:catAx>
        <c:axId val="187081472"/>
        <c:scaling>
          <c:orientation val="minMax"/>
        </c:scaling>
        <c:delete val="0"/>
        <c:axPos val="b"/>
        <c:numFmt formatCode="General" sourceLinked="0"/>
        <c:majorTickMark val="out"/>
        <c:minorTickMark val="none"/>
        <c:tickLblPos val="nextTo"/>
        <c:crossAx val="187083008"/>
        <c:crosses val="autoZero"/>
        <c:auto val="1"/>
        <c:lblAlgn val="ctr"/>
        <c:lblOffset val="100"/>
        <c:noMultiLvlLbl val="0"/>
      </c:catAx>
      <c:valAx>
        <c:axId val="187083008"/>
        <c:scaling>
          <c:orientation val="minMax"/>
        </c:scaling>
        <c:delete val="0"/>
        <c:axPos val="l"/>
        <c:majorGridlines/>
        <c:numFmt formatCode="General" sourceLinked="1"/>
        <c:majorTickMark val="out"/>
        <c:minorTickMark val="none"/>
        <c:tickLblPos val="nextTo"/>
        <c:crossAx val="187081472"/>
        <c:crosses val="autoZero"/>
        <c:crossBetween val="between"/>
      </c:valAx>
      <c:spPr>
        <a:noFill/>
        <a:ln w="25400">
          <a:noFill/>
        </a:ln>
      </c:spPr>
    </c:plotArea>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602464974892105"/>
          <c:y val="2.1515895734308104E-2"/>
          <c:w val="0.80977922903363786"/>
          <c:h val="0.53010284813782005"/>
        </c:manualLayout>
      </c:layout>
      <c:barChart>
        <c:barDir val="col"/>
        <c:grouping val="clustered"/>
        <c:varyColors val="0"/>
        <c:ser>
          <c:idx val="0"/>
          <c:order val="0"/>
          <c:tx>
            <c:strRef>
              <c:f>Sheet1!$B$1</c:f>
              <c:strCache>
                <c:ptCount val="1"/>
                <c:pt idx="0">
                  <c:v>Column2</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Бүртгэл мэдээллийн механизм бүрдээгүй</c:v>
                </c:pt>
                <c:pt idx="1">
                  <c:v>Мэдээллийн сангийн ажиллагаа хангалтгүй</c:v>
                </c:pt>
                <c:pt idx="2">
                  <c:v>Торгууль шийтгэээс айдаг, эмээдэг, эмзэглэдэг</c:v>
                </c:pt>
                <c:pt idx="3">
                  <c:v>Тохиолдлын үндсэн шалтгаан, эрсдэлийг илрүүлэх, хүчин зүйлсийг тогтооход бэрхшээлтэй</c:v>
                </c:pt>
                <c:pt idx="4">
                  <c:v>Удирдлагын дэмжлэг сул, харилцан ойлголцол, хамтын ажиллагаа сул</c:v>
                </c:pt>
                <c:pt idx="5">
                  <c:v>Урамшууллын тогтолцоо байхгүй</c:v>
                </c:pt>
                <c:pt idx="6">
                  <c:v>Эмч, мэргэжилтнүүдийн мэдлэг, чадвар сул</c:v>
                </c:pt>
                <c:pt idx="7">
                  <c:v>Эсэргүүцэлтэй тулгардаг</c:v>
                </c:pt>
                <c:pt idx="8">
                  <c:v>Бусад</c:v>
                </c:pt>
              </c:strCache>
            </c:strRef>
          </c:cat>
          <c:val>
            <c:numRef>
              <c:f>Sheet1!$B$2:$B$10</c:f>
              <c:numCache>
                <c:formatCode>General</c:formatCode>
                <c:ptCount val="9"/>
                <c:pt idx="0">
                  <c:v>9.4</c:v>
                </c:pt>
                <c:pt idx="1">
                  <c:v>4.5</c:v>
                </c:pt>
                <c:pt idx="2">
                  <c:v>17.2</c:v>
                </c:pt>
                <c:pt idx="3">
                  <c:v>12.7</c:v>
                </c:pt>
                <c:pt idx="4">
                  <c:v>8.2000000000000011</c:v>
                </c:pt>
                <c:pt idx="5">
                  <c:v>13.5</c:v>
                </c:pt>
                <c:pt idx="6">
                  <c:v>17.2</c:v>
                </c:pt>
                <c:pt idx="7">
                  <c:v>4.9000000000000004</c:v>
                </c:pt>
                <c:pt idx="8">
                  <c:v>3.7</c:v>
                </c:pt>
              </c:numCache>
            </c:numRef>
          </c:val>
          <c:extLst>
            <c:ext xmlns:c16="http://schemas.microsoft.com/office/drawing/2014/chart" uri="{C3380CC4-5D6E-409C-BE32-E72D297353CC}">
              <c16:uniqueId val="{00000000-D777-4DB5-9441-48E37733B1B5}"/>
            </c:ext>
          </c:extLst>
        </c:ser>
        <c:dLbls>
          <c:showLegendKey val="0"/>
          <c:showVal val="0"/>
          <c:showCatName val="0"/>
          <c:showSerName val="0"/>
          <c:showPercent val="0"/>
          <c:showBubbleSize val="0"/>
        </c:dLbls>
        <c:gapWidth val="219"/>
        <c:overlap val="-27"/>
        <c:axId val="187116160"/>
        <c:axId val="187117952"/>
      </c:barChart>
      <c:catAx>
        <c:axId val="187116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7117952"/>
        <c:crosses val="autoZero"/>
        <c:auto val="1"/>
        <c:lblAlgn val="ctr"/>
        <c:lblOffset val="100"/>
        <c:noMultiLvlLbl val="0"/>
      </c:catAx>
      <c:valAx>
        <c:axId val="18711795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71161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Column2</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1CE-46B5-8517-81BB4F752F8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1CE-46B5-8517-81BB4F752F8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1CE-46B5-8517-81BB4F752F8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51CE-46B5-8517-81BB4F752F80}"/>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51CE-46B5-8517-81BB4F752F80}"/>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51CE-46B5-8517-81BB4F752F80}"/>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51CE-46B5-8517-81BB4F752F80}"/>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51CE-46B5-8517-81BB4F752F80}"/>
              </c:ext>
            </c:extLst>
          </c:dPt>
          <c:dLbls>
            <c:dLbl>
              <c:idx val="0"/>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r>
                      <a:rPr lang="mn-MN" sz="1200">
                        <a:latin typeface="Arial" panose="020B0604020202020204" pitchFamily="34" charset="0"/>
                        <a:cs typeface="Arial" panose="020B0604020202020204" pitchFamily="34" charset="0"/>
                      </a:rPr>
                      <a:t>Ижил</a:t>
                    </a:r>
                    <a:r>
                      <a:rPr lang="mn-MN" sz="1200" baseline="0">
                        <a:latin typeface="Arial" panose="020B0604020202020204" pitchFamily="34" charset="0"/>
                        <a:cs typeface="Arial" panose="020B0604020202020204" pitchFamily="34" charset="0"/>
                      </a:rPr>
                      <a:t> мэргэжилтний үнэлгээ 36,4</a:t>
                    </a:r>
                    <a:r>
                      <a:rPr lang="mn-MN" sz="1200">
                        <a:latin typeface="Arial" panose="020B0604020202020204" pitchFamily="34" charset="0"/>
                        <a:cs typeface="Arial" panose="020B0604020202020204" pitchFamily="34" charset="0"/>
                      </a:rPr>
                      <a:t>%</a:t>
                    </a:r>
                  </a:p>
                </c:rich>
              </c:tx>
              <c:spPr>
                <a:noFill/>
                <a:ln>
                  <a:no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showDataLabelsRange val="0"/>
                </c:ext>
                <c:ext xmlns:c16="http://schemas.microsoft.com/office/drawing/2014/chart" uri="{C3380CC4-5D6E-409C-BE32-E72D297353CC}">
                  <c16:uniqueId val="{00000001-51CE-46B5-8517-81BB4F752F80}"/>
                </c:ext>
              </c:extLst>
            </c:dLbl>
            <c:dLbl>
              <c:idx val="1"/>
              <c:layout>
                <c:manualLayout>
                  <c:x val="-6.5971948818897633E-2"/>
                  <c:y val="-9.3945187389748996E-2"/>
                </c:manualLayout>
              </c:layout>
              <c:tx>
                <c:rich>
                  <a:bodyPr/>
                  <a:lstStyle/>
                  <a:p>
                    <a:r>
                      <a:rPr lang="mn-MN" sz="1200">
                        <a:latin typeface="Arial" panose="020B0604020202020204" pitchFamily="34" charset="0"/>
                        <a:cs typeface="Arial" panose="020B0604020202020204" pitchFamily="34" charset="0"/>
                      </a:rPr>
                      <a:t>Тохиолдлын</a:t>
                    </a:r>
                    <a:r>
                      <a:rPr lang="mn-MN" sz="1200" baseline="0">
                        <a:latin typeface="Arial" panose="020B0604020202020204" pitchFamily="34" charset="0"/>
                        <a:cs typeface="Arial" panose="020B0604020202020204" pitchFamily="34" charset="0"/>
                      </a:rPr>
                      <a:t> бүртгэл 6,7</a:t>
                    </a:r>
                    <a:r>
                      <a:rPr lang="mn-MN" sz="1200">
                        <a:latin typeface="Arial" panose="020B0604020202020204" pitchFamily="34" charset="0"/>
                        <a:cs typeface="Arial" panose="020B0604020202020204" pitchFamily="34" charset="0"/>
                      </a:rPr>
                      <a:t>%</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51CE-46B5-8517-81BB4F752F80}"/>
                </c:ext>
              </c:extLst>
            </c:dLbl>
            <c:dLbl>
              <c:idx val="2"/>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r>
                      <a:rPr lang="mn-MN" sz="1200">
                        <a:latin typeface="Arial" panose="020B0604020202020204" pitchFamily="34" charset="0"/>
                        <a:cs typeface="Arial" panose="020B0604020202020204" pitchFamily="34" charset="0"/>
                      </a:rPr>
                      <a:t>Хяналтын</a:t>
                    </a:r>
                    <a:r>
                      <a:rPr lang="mn-MN" sz="1200" baseline="0">
                        <a:latin typeface="Arial" panose="020B0604020202020204" pitchFamily="34" charset="0"/>
                        <a:cs typeface="Arial" panose="020B0604020202020204" pitchFamily="34" charset="0"/>
                      </a:rPr>
                      <a:t> хуудас 41%</a:t>
                    </a:r>
                    <a:endParaRPr lang="mn-MN" sz="1200">
                      <a:latin typeface="Arial" panose="020B0604020202020204" pitchFamily="34" charset="0"/>
                      <a:cs typeface="Arial" panose="020B0604020202020204" pitchFamily="34" charset="0"/>
                    </a:endParaRPr>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0.19965277777777779"/>
                      <c:h val="0.14705882352941177"/>
                    </c:manualLayout>
                  </c15:layout>
                  <c15:showDataLabelsRange val="0"/>
                </c:ext>
                <c:ext xmlns:c16="http://schemas.microsoft.com/office/drawing/2014/chart" uri="{C3380CC4-5D6E-409C-BE32-E72D297353CC}">
                  <c16:uniqueId val="{00000005-51CE-46B5-8517-81BB4F752F80}"/>
                </c:ext>
              </c:extLst>
            </c:dLbl>
            <c:dLbl>
              <c:idx val="3"/>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r>
                      <a:rPr lang="mn-MN" sz="1200">
                        <a:latin typeface="Arial" panose="020B0604020202020204" pitchFamily="34" charset="0"/>
                        <a:cs typeface="Arial" panose="020B0604020202020204" pitchFamily="34" charset="0"/>
                      </a:rPr>
                      <a:t>Чанарын</a:t>
                    </a:r>
                    <a:r>
                      <a:rPr lang="mn-MN" sz="1200" baseline="0">
                        <a:latin typeface="Arial" panose="020B0604020202020204" pitchFamily="34" charset="0"/>
                        <a:cs typeface="Arial" panose="020B0604020202020204" pitchFamily="34" charset="0"/>
                      </a:rPr>
                      <a:t> судалгаа 9.7%</a:t>
                    </a:r>
                    <a:endParaRPr lang="mn-MN" sz="1200">
                      <a:latin typeface="Arial" panose="020B0604020202020204" pitchFamily="34" charset="0"/>
                      <a:cs typeface="Arial" panose="020B0604020202020204" pitchFamily="34" charset="0"/>
                    </a:endParaRPr>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0.23495370370370369"/>
                      <c:h val="0.155819774718398"/>
                    </c:manualLayout>
                  </c15:layout>
                  <c15:showDataLabelsRange val="0"/>
                </c:ext>
                <c:ext xmlns:c16="http://schemas.microsoft.com/office/drawing/2014/chart" uri="{C3380CC4-5D6E-409C-BE32-E72D297353CC}">
                  <c16:uniqueId val="{00000007-51CE-46B5-8517-81BB4F752F80}"/>
                </c:ext>
              </c:extLst>
            </c:dLbl>
            <c:dLbl>
              <c:idx val="4"/>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r>
                      <a:rPr lang="mn-MN" sz="1200">
                        <a:latin typeface="Arial" panose="020B0604020202020204" pitchFamily="34" charset="0"/>
                        <a:cs typeface="Arial" panose="020B0604020202020204" pitchFamily="34" charset="0"/>
                      </a:rPr>
                      <a:t>Бусад</a:t>
                    </a:r>
                    <a:r>
                      <a:rPr lang="mn-MN" sz="1200" baseline="0">
                        <a:latin typeface="Arial" panose="020B0604020202020204" pitchFamily="34" charset="0"/>
                        <a:cs typeface="Arial" panose="020B0604020202020204" pitchFamily="34" charset="0"/>
                      </a:rPr>
                      <a:t> арга 4.6%</a:t>
                    </a:r>
                    <a:endParaRPr lang="mn-MN" sz="1200">
                      <a:latin typeface="Arial" panose="020B0604020202020204" pitchFamily="34" charset="0"/>
                      <a:cs typeface="Arial" panose="020B0604020202020204" pitchFamily="34" charset="0"/>
                    </a:endParaRPr>
                  </a:p>
                </c:rich>
              </c:tx>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0.18287037037037041"/>
                      <c:h val="0.11389236545682102"/>
                    </c:manualLayout>
                  </c15:layout>
                  <c15:showDataLabelsRange val="0"/>
                </c:ext>
                <c:ext xmlns:c16="http://schemas.microsoft.com/office/drawing/2014/chart" uri="{C3380CC4-5D6E-409C-BE32-E72D297353CC}">
                  <c16:uniqueId val="{00000009-51CE-46B5-8517-81BB4F752F80}"/>
                </c:ext>
              </c:extLst>
            </c:dLbl>
            <c:dLbl>
              <c:idx val="5"/>
              <c:layout>
                <c:manualLayout>
                  <c:x val="0.28044646762904679"/>
                  <c:y val="0"/>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r>
                      <a:rPr lang="ru-RU" sz="1200">
                        <a:latin typeface="Arial" panose="020B0604020202020204" pitchFamily="34" charset="0"/>
                        <a:cs typeface="Arial" panose="020B0604020202020204" pitchFamily="34" charset="0"/>
                      </a:rPr>
                      <a:t>Алийг</a:t>
                    </a:r>
                    <a:r>
                      <a:rPr lang="ru-RU" sz="1200" baseline="0">
                        <a:latin typeface="Arial" panose="020B0604020202020204" pitchFamily="34" charset="0"/>
                        <a:cs typeface="Arial" panose="020B0604020202020204" pitchFamily="34" charset="0"/>
                      </a:rPr>
                      <a:t> нь ч ашигладаггүй 1,6</a:t>
                    </a:r>
                    <a:r>
                      <a:rPr lang="ru-RU" sz="1200">
                        <a:latin typeface="Arial" panose="020B0604020202020204" pitchFamily="34" charset="0"/>
                        <a:cs typeface="Arial" panose="020B0604020202020204" pitchFamily="34" charset="0"/>
                      </a:rPr>
                      <a:t>%</a:t>
                    </a:r>
                  </a:p>
                </c:rich>
              </c:tx>
              <c:spPr>
                <a:noFill/>
                <a:ln>
                  <a:no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showDataLabelsRange val="0"/>
                </c:ext>
                <c:ext xmlns:c16="http://schemas.microsoft.com/office/drawing/2014/chart" uri="{C3380CC4-5D6E-409C-BE32-E72D297353CC}">
                  <c16:uniqueId val="{0000000B-51CE-46B5-8517-81BB4F752F80}"/>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extLst>
          </c:dLbls>
          <c:cat>
            <c:strRef>
              <c:f>Sheet1!$A$2:$A$9</c:f>
              <c:strCache>
                <c:ptCount val="6"/>
                <c:pt idx="0">
                  <c:v>Ижил мэргэжилтний үнэлгээ</c:v>
                </c:pt>
                <c:pt idx="1">
                  <c:v>Таагүй тохиолдол, алдах дөхсөн тохиолдлыг бүртгэн хэлэлцэх</c:v>
                </c:pt>
                <c:pt idx="2">
                  <c:v>Хяналтын хуудас</c:v>
                </c:pt>
                <c:pt idx="3">
                  <c:v>Чанарын судалгаа</c:v>
                </c:pt>
                <c:pt idx="4">
                  <c:v>Бусад (SWOT, PESTLE, KPI, Brainstorming, PDSA cycle, 5S, Kaizen, Diagram, Process mapping)</c:v>
                </c:pt>
                <c:pt idx="5">
                  <c:v>Алийг нь ч ашигладаггүй</c:v>
                </c:pt>
              </c:strCache>
            </c:strRef>
          </c:cat>
          <c:val>
            <c:numRef>
              <c:f>Sheet1!$B$2:$B$9</c:f>
              <c:numCache>
                <c:formatCode>General</c:formatCode>
                <c:ptCount val="8"/>
                <c:pt idx="0">
                  <c:v>36.4</c:v>
                </c:pt>
                <c:pt idx="1">
                  <c:v>6.7</c:v>
                </c:pt>
                <c:pt idx="2">
                  <c:v>41</c:v>
                </c:pt>
                <c:pt idx="3">
                  <c:v>9.6999999999999993</c:v>
                </c:pt>
                <c:pt idx="4">
                  <c:v>4.5999999999999996</c:v>
                </c:pt>
                <c:pt idx="5">
                  <c:v>1.6</c:v>
                </c:pt>
              </c:numCache>
            </c:numRef>
          </c:val>
          <c:extLst>
            <c:ext xmlns:c16="http://schemas.microsoft.com/office/drawing/2014/chart" uri="{C3380CC4-5D6E-409C-BE32-E72D297353CC}">
              <c16:uniqueId val="{00000010-51CE-46B5-8517-81BB4F752F80}"/>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0"/>
        <c:delete val="1"/>
      </c:legendEntry>
      <c:layout>
        <c:manualLayout>
          <c:xMode val="edge"/>
          <c:yMode val="edge"/>
          <c:x val="9.4610491396908747E-2"/>
          <c:y val="0.90089548589035051"/>
          <c:w val="0.81077901720618373"/>
          <c:h val="7.2198855577835383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290958195442961E-2"/>
          <c:y val="1.6030701361282439E-2"/>
          <c:w val="0.6582498383354255"/>
          <c:h val="0.90018748256283465"/>
        </c:manualLayout>
      </c:layout>
      <c:barChart>
        <c:barDir val="col"/>
        <c:grouping val="clustered"/>
        <c:varyColors val="0"/>
        <c:ser>
          <c:idx val="0"/>
          <c:order val="0"/>
          <c:tx>
            <c:strRef>
              <c:f>Sheet1!$B$1</c:f>
              <c:strCache>
                <c:ptCount val="1"/>
                <c:pt idx="0">
                  <c:v>Column3</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Одоохондоо ашиглаагүй байгаа</c:v>
                </c:pt>
                <c:pt idx="1">
                  <c:v>Өдөр тутам хэрэглэдэг</c:v>
                </c:pt>
                <c:pt idx="2">
                  <c:v>Хааяа л хэрэглэдэг</c:v>
                </c:pt>
                <c:pt idx="3">
                  <c:v>Энэ платформын талаар мэдэхгүй байна.</c:v>
                </c:pt>
              </c:strCache>
            </c:strRef>
          </c:cat>
          <c:val>
            <c:numRef>
              <c:f>Sheet1!$B$2:$B$5</c:f>
              <c:numCache>
                <c:formatCode>General</c:formatCode>
                <c:ptCount val="4"/>
                <c:pt idx="0">
                  <c:v>51.7</c:v>
                </c:pt>
                <c:pt idx="1">
                  <c:v>10.5</c:v>
                </c:pt>
                <c:pt idx="2">
                  <c:v>25.8</c:v>
                </c:pt>
                <c:pt idx="3">
                  <c:v>12</c:v>
                </c:pt>
              </c:numCache>
            </c:numRef>
          </c:val>
          <c:extLst>
            <c:ext xmlns:c16="http://schemas.microsoft.com/office/drawing/2014/chart" uri="{C3380CC4-5D6E-409C-BE32-E72D297353CC}">
              <c16:uniqueId val="{00000000-4C91-49AA-A308-C0F5F84BFA37}"/>
            </c:ext>
          </c:extLst>
        </c:ser>
        <c:ser>
          <c:idx val="1"/>
          <c:order val="1"/>
          <c:tx>
            <c:strRef>
              <c:f>Sheet1!$C$1</c:f>
              <c:strCache>
                <c:ptCount val="1"/>
                <c:pt idx="0">
                  <c:v>Column1</c:v>
                </c:pt>
              </c:strCache>
            </c:strRef>
          </c:tx>
          <c:spPr>
            <a:solidFill>
              <a:schemeClr val="accent2"/>
            </a:solidFill>
            <a:ln>
              <a:noFill/>
            </a:ln>
            <a:effectLst/>
          </c:spPr>
          <c:invertIfNegative val="0"/>
          <c:cat>
            <c:strRef>
              <c:f>Sheet1!$A$2:$A$5</c:f>
              <c:strCache>
                <c:ptCount val="4"/>
                <c:pt idx="0">
                  <c:v>Одоохондоо ашиглаагүй байгаа</c:v>
                </c:pt>
                <c:pt idx="1">
                  <c:v>Өдөр тутам хэрэглэдэг</c:v>
                </c:pt>
                <c:pt idx="2">
                  <c:v>Хааяа л хэрэглэдэг</c:v>
                </c:pt>
                <c:pt idx="3">
                  <c:v>Энэ платформын талаар мэдэхгүй байна.</c:v>
                </c:pt>
              </c:strCache>
            </c:strRef>
          </c:cat>
          <c:val>
            <c:numRef>
              <c:f>Sheet1!$C$2:$C$5</c:f>
              <c:numCache>
                <c:formatCode>General</c:formatCode>
                <c:ptCount val="4"/>
              </c:numCache>
            </c:numRef>
          </c:val>
          <c:extLst>
            <c:ext xmlns:c16="http://schemas.microsoft.com/office/drawing/2014/chart" uri="{C3380CC4-5D6E-409C-BE32-E72D297353CC}">
              <c16:uniqueId val="{00000001-4C91-49AA-A308-C0F5F84BFA37}"/>
            </c:ext>
          </c:extLst>
        </c:ser>
        <c:ser>
          <c:idx val="2"/>
          <c:order val="2"/>
          <c:tx>
            <c:strRef>
              <c:f>Sheet1!$D$1</c:f>
              <c:strCache>
                <c:ptCount val="1"/>
                <c:pt idx="0">
                  <c:v>Column2</c:v>
                </c:pt>
              </c:strCache>
            </c:strRef>
          </c:tx>
          <c:spPr>
            <a:solidFill>
              <a:schemeClr val="accent3"/>
            </a:solidFill>
            <a:ln>
              <a:noFill/>
            </a:ln>
            <a:effectLst/>
          </c:spPr>
          <c:invertIfNegative val="0"/>
          <c:cat>
            <c:strRef>
              <c:f>Sheet1!$A$2:$A$5</c:f>
              <c:strCache>
                <c:ptCount val="4"/>
                <c:pt idx="0">
                  <c:v>Одоохондоо ашиглаагүй байгаа</c:v>
                </c:pt>
                <c:pt idx="1">
                  <c:v>Өдөр тутам хэрэглэдэг</c:v>
                </c:pt>
                <c:pt idx="2">
                  <c:v>Хааяа л хэрэглэдэг</c:v>
                </c:pt>
                <c:pt idx="3">
                  <c:v>Энэ платформын талаар мэдэхгүй байна.</c:v>
                </c:pt>
              </c:strCache>
            </c:strRef>
          </c:cat>
          <c:val>
            <c:numRef>
              <c:f>Sheet1!$D$2:$D$5</c:f>
              <c:numCache>
                <c:formatCode>General</c:formatCode>
                <c:ptCount val="4"/>
              </c:numCache>
            </c:numRef>
          </c:val>
          <c:extLst>
            <c:ext xmlns:c16="http://schemas.microsoft.com/office/drawing/2014/chart" uri="{C3380CC4-5D6E-409C-BE32-E72D297353CC}">
              <c16:uniqueId val="{00000002-4C91-49AA-A308-C0F5F84BFA37}"/>
            </c:ext>
          </c:extLst>
        </c:ser>
        <c:dLbls>
          <c:showLegendKey val="0"/>
          <c:showVal val="0"/>
          <c:showCatName val="0"/>
          <c:showSerName val="0"/>
          <c:showPercent val="0"/>
          <c:showBubbleSize val="0"/>
        </c:dLbls>
        <c:gapWidth val="219"/>
        <c:overlap val="-27"/>
        <c:axId val="189931904"/>
        <c:axId val="189933440"/>
      </c:barChart>
      <c:catAx>
        <c:axId val="189931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9933440"/>
        <c:crosses val="autoZero"/>
        <c:auto val="1"/>
        <c:lblAlgn val="ctr"/>
        <c:lblOffset val="100"/>
        <c:noMultiLvlLbl val="0"/>
      </c:catAx>
      <c:valAx>
        <c:axId val="1899334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99319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idx="1"/>
          </p:nvPr>
        </p:nvSpPr>
        <p:spPr>
          <a:xfrm>
            <a:off x="3995217" y="0"/>
            <a:ext cx="3056414" cy="467072"/>
          </a:xfrm>
          <a:prstGeom prst="rect">
            <a:avLst/>
          </a:prstGeom>
        </p:spPr>
        <p:txBody>
          <a:bodyPr vert="horz" lIns="93497" tIns="46749" rIns="93497" bIns="46749" rtlCol="0"/>
          <a:lstStyle>
            <a:lvl1pPr algn="r">
              <a:defRPr sz="1200"/>
            </a:lvl1pPr>
          </a:lstStyle>
          <a:p>
            <a:fld id="{43CA67E1-AD23-4E2E-8E1D-7E0F3AC96084}" type="datetimeFigureOut">
              <a:rPr lang="en-US" smtClean="0"/>
              <a:t>10/22/2021</a:t>
            </a:fld>
            <a:endParaRPr lang="en-US"/>
          </a:p>
        </p:txBody>
      </p:sp>
      <p:sp>
        <p:nvSpPr>
          <p:cNvPr id="4" name="Slide Image Placeholder 3"/>
          <p:cNvSpPr>
            <a:spLocks noGrp="1" noRot="1" noChangeAspect="1"/>
          </p:cNvSpPr>
          <p:nvPr>
            <p:ph type="sldImg" idx="2"/>
          </p:nvPr>
        </p:nvSpPr>
        <p:spPr>
          <a:xfrm>
            <a:off x="733425" y="1163638"/>
            <a:ext cx="5586413" cy="3141662"/>
          </a:xfrm>
          <a:prstGeom prst="rect">
            <a:avLst/>
          </a:prstGeom>
          <a:noFill/>
          <a:ln w="12700">
            <a:solidFill>
              <a:prstClr val="black"/>
            </a:solidFill>
          </a:ln>
        </p:spPr>
        <p:txBody>
          <a:bodyPr vert="horz" lIns="93497" tIns="46749" rIns="93497" bIns="46749" rtlCol="0" anchor="ctr"/>
          <a:lstStyle/>
          <a:p>
            <a:endParaRPr lang="en-US"/>
          </a:p>
        </p:txBody>
      </p:sp>
      <p:sp>
        <p:nvSpPr>
          <p:cNvPr id="5" name="Notes Placeholder 4"/>
          <p:cNvSpPr>
            <a:spLocks noGrp="1"/>
          </p:cNvSpPr>
          <p:nvPr>
            <p:ph type="body" sz="quarter" idx="3"/>
          </p:nvPr>
        </p:nvSpPr>
        <p:spPr>
          <a:xfrm>
            <a:off x="705327" y="4480004"/>
            <a:ext cx="5642610" cy="3665458"/>
          </a:xfrm>
          <a:prstGeom prst="rect">
            <a:avLst/>
          </a:prstGeom>
        </p:spPr>
        <p:txBody>
          <a:bodyPr vert="horz" lIns="93497" tIns="46749" rIns="93497" bIns="4674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56414" cy="467071"/>
          </a:xfrm>
          <a:prstGeom prst="rect">
            <a:avLst/>
          </a:prstGeom>
        </p:spPr>
        <p:txBody>
          <a:bodyPr vert="horz" lIns="93497" tIns="46749" rIns="93497" bIns="46749"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30"/>
            <a:ext cx="3056414" cy="467071"/>
          </a:xfrm>
          <a:prstGeom prst="rect">
            <a:avLst/>
          </a:prstGeom>
        </p:spPr>
        <p:txBody>
          <a:bodyPr vert="horz" lIns="93497" tIns="46749" rIns="93497" bIns="46749" rtlCol="0" anchor="b"/>
          <a:lstStyle>
            <a:lvl1pPr algn="r">
              <a:defRPr sz="1200"/>
            </a:lvl1pPr>
          </a:lstStyle>
          <a:p>
            <a:fld id="{9E35532F-58C5-468A-B381-487720DB5878}" type="slidenum">
              <a:rPr lang="en-US" smtClean="0"/>
              <a:t>‹#›</a:t>
            </a:fld>
            <a:endParaRPr lang="en-US"/>
          </a:p>
        </p:txBody>
      </p:sp>
    </p:spTree>
    <p:extLst>
      <p:ext uri="{BB962C8B-B14F-4D97-AF65-F5344CB8AC3E}">
        <p14:creationId xmlns:p14="http://schemas.microsoft.com/office/powerpoint/2010/main" val="2570373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E35532F-58C5-468A-B381-487720DB5878}" type="slidenum">
              <a:rPr lang="en-US" smtClean="0"/>
              <a:t>3</a:t>
            </a:fld>
            <a:endParaRPr lang="en-US"/>
          </a:p>
        </p:txBody>
      </p:sp>
    </p:spTree>
    <p:extLst>
      <p:ext uri="{BB962C8B-B14F-4D97-AF65-F5344CB8AC3E}">
        <p14:creationId xmlns:p14="http://schemas.microsoft.com/office/powerpoint/2010/main" val="3073030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E35532F-58C5-468A-B381-487720DB5878}" type="slidenum">
              <a:rPr lang="en-US" smtClean="0"/>
              <a:t>8</a:t>
            </a:fld>
            <a:endParaRPr lang="en-US"/>
          </a:p>
        </p:txBody>
      </p:sp>
    </p:spTree>
    <p:extLst>
      <p:ext uri="{BB962C8B-B14F-4D97-AF65-F5344CB8AC3E}">
        <p14:creationId xmlns:p14="http://schemas.microsoft.com/office/powerpoint/2010/main" val="1612350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4C547-2438-49FC-A974-23F74C8D32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F466838-10DC-4128-828E-DCFE76FE55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F7FA8B5-2F49-4904-831D-F6A1CD59A2E2}"/>
              </a:ext>
            </a:extLst>
          </p:cNvPr>
          <p:cNvSpPr>
            <a:spLocks noGrp="1"/>
          </p:cNvSpPr>
          <p:nvPr>
            <p:ph type="dt" sz="half" idx="10"/>
          </p:nvPr>
        </p:nvSpPr>
        <p:spPr/>
        <p:txBody>
          <a:bodyPr/>
          <a:lstStyle/>
          <a:p>
            <a:fld id="{7A84AFB6-A623-4931-A974-02D3E5E98E89}" type="datetimeFigureOut">
              <a:rPr lang="en-US" smtClean="0"/>
              <a:t>10/22/2021</a:t>
            </a:fld>
            <a:endParaRPr lang="en-US"/>
          </a:p>
        </p:txBody>
      </p:sp>
      <p:sp>
        <p:nvSpPr>
          <p:cNvPr id="5" name="Footer Placeholder 4">
            <a:extLst>
              <a:ext uri="{FF2B5EF4-FFF2-40B4-BE49-F238E27FC236}">
                <a16:creationId xmlns:a16="http://schemas.microsoft.com/office/drawing/2014/main" id="{F8301889-BC5E-4F68-B161-AC6C66ED30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2A7CB3-7795-432D-9DA8-F6F231CA40DA}"/>
              </a:ext>
            </a:extLst>
          </p:cNvPr>
          <p:cNvSpPr>
            <a:spLocks noGrp="1"/>
          </p:cNvSpPr>
          <p:nvPr>
            <p:ph type="sldNum" sz="quarter" idx="12"/>
          </p:nvPr>
        </p:nvSpPr>
        <p:spPr/>
        <p:txBody>
          <a:bodyPr/>
          <a:lstStyle/>
          <a:p>
            <a:fld id="{84B7B27C-D7AB-42D2-9521-BF266BA43F96}" type="slidenum">
              <a:rPr lang="en-US" smtClean="0"/>
              <a:t>‹#›</a:t>
            </a:fld>
            <a:endParaRPr lang="en-US"/>
          </a:p>
        </p:txBody>
      </p:sp>
    </p:spTree>
    <p:extLst>
      <p:ext uri="{BB962C8B-B14F-4D97-AF65-F5344CB8AC3E}">
        <p14:creationId xmlns:p14="http://schemas.microsoft.com/office/powerpoint/2010/main" val="4292895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877DEC-03A0-4396-93F6-970CC05D581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EB65244-792D-43CF-B470-87BDE43E30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493FAE-02CC-4D26-8361-2FF7C42D47F4}"/>
              </a:ext>
            </a:extLst>
          </p:cNvPr>
          <p:cNvSpPr>
            <a:spLocks noGrp="1"/>
          </p:cNvSpPr>
          <p:nvPr>
            <p:ph type="dt" sz="half" idx="10"/>
          </p:nvPr>
        </p:nvSpPr>
        <p:spPr/>
        <p:txBody>
          <a:bodyPr/>
          <a:lstStyle/>
          <a:p>
            <a:fld id="{7A84AFB6-A623-4931-A974-02D3E5E98E89}" type="datetimeFigureOut">
              <a:rPr lang="en-US" smtClean="0"/>
              <a:t>10/22/2021</a:t>
            </a:fld>
            <a:endParaRPr lang="en-US"/>
          </a:p>
        </p:txBody>
      </p:sp>
      <p:sp>
        <p:nvSpPr>
          <p:cNvPr id="5" name="Footer Placeholder 4">
            <a:extLst>
              <a:ext uri="{FF2B5EF4-FFF2-40B4-BE49-F238E27FC236}">
                <a16:creationId xmlns:a16="http://schemas.microsoft.com/office/drawing/2014/main" id="{B24F701A-4BBB-41CB-8937-A16D907E24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61C841-6D3C-4B14-ABB8-8FDBE8EC8B7C}"/>
              </a:ext>
            </a:extLst>
          </p:cNvPr>
          <p:cNvSpPr>
            <a:spLocks noGrp="1"/>
          </p:cNvSpPr>
          <p:nvPr>
            <p:ph type="sldNum" sz="quarter" idx="12"/>
          </p:nvPr>
        </p:nvSpPr>
        <p:spPr/>
        <p:txBody>
          <a:bodyPr/>
          <a:lstStyle/>
          <a:p>
            <a:fld id="{84B7B27C-D7AB-42D2-9521-BF266BA43F96}" type="slidenum">
              <a:rPr lang="en-US" smtClean="0"/>
              <a:t>‹#›</a:t>
            </a:fld>
            <a:endParaRPr lang="en-US"/>
          </a:p>
        </p:txBody>
      </p:sp>
    </p:spTree>
    <p:extLst>
      <p:ext uri="{BB962C8B-B14F-4D97-AF65-F5344CB8AC3E}">
        <p14:creationId xmlns:p14="http://schemas.microsoft.com/office/powerpoint/2010/main" val="4174482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37EC50-5D69-4D7B-91D1-1F40D577254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9339BD7-9EC2-4ED0-870F-434A7AEAC6C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CBCF59-758E-486D-9DE1-52462E0F7EC0}"/>
              </a:ext>
            </a:extLst>
          </p:cNvPr>
          <p:cNvSpPr>
            <a:spLocks noGrp="1"/>
          </p:cNvSpPr>
          <p:nvPr>
            <p:ph type="dt" sz="half" idx="10"/>
          </p:nvPr>
        </p:nvSpPr>
        <p:spPr/>
        <p:txBody>
          <a:bodyPr/>
          <a:lstStyle/>
          <a:p>
            <a:fld id="{7A84AFB6-A623-4931-A974-02D3E5E98E89}" type="datetimeFigureOut">
              <a:rPr lang="en-US" smtClean="0"/>
              <a:t>10/22/2021</a:t>
            </a:fld>
            <a:endParaRPr lang="en-US"/>
          </a:p>
        </p:txBody>
      </p:sp>
      <p:sp>
        <p:nvSpPr>
          <p:cNvPr id="5" name="Footer Placeholder 4">
            <a:extLst>
              <a:ext uri="{FF2B5EF4-FFF2-40B4-BE49-F238E27FC236}">
                <a16:creationId xmlns:a16="http://schemas.microsoft.com/office/drawing/2014/main" id="{9565DA6F-C19B-4E45-B277-A7E73FF598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8027D2-6763-45BC-88D9-01CFE530DCB6}"/>
              </a:ext>
            </a:extLst>
          </p:cNvPr>
          <p:cNvSpPr>
            <a:spLocks noGrp="1"/>
          </p:cNvSpPr>
          <p:nvPr>
            <p:ph type="sldNum" sz="quarter" idx="12"/>
          </p:nvPr>
        </p:nvSpPr>
        <p:spPr/>
        <p:txBody>
          <a:bodyPr/>
          <a:lstStyle/>
          <a:p>
            <a:fld id="{84B7B27C-D7AB-42D2-9521-BF266BA43F96}" type="slidenum">
              <a:rPr lang="en-US" smtClean="0"/>
              <a:t>‹#›</a:t>
            </a:fld>
            <a:endParaRPr lang="en-US"/>
          </a:p>
        </p:txBody>
      </p:sp>
    </p:spTree>
    <p:extLst>
      <p:ext uri="{BB962C8B-B14F-4D97-AF65-F5344CB8AC3E}">
        <p14:creationId xmlns:p14="http://schemas.microsoft.com/office/powerpoint/2010/main" val="370148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D042A-AC4D-4513-882D-467672587E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6F9606-BC44-42F4-AC30-64CB893A8F5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10BF5B-17A5-4CF7-B4AA-B67213B1E595}"/>
              </a:ext>
            </a:extLst>
          </p:cNvPr>
          <p:cNvSpPr>
            <a:spLocks noGrp="1"/>
          </p:cNvSpPr>
          <p:nvPr>
            <p:ph type="dt" sz="half" idx="10"/>
          </p:nvPr>
        </p:nvSpPr>
        <p:spPr/>
        <p:txBody>
          <a:bodyPr/>
          <a:lstStyle/>
          <a:p>
            <a:fld id="{7A84AFB6-A623-4931-A974-02D3E5E98E89}" type="datetimeFigureOut">
              <a:rPr lang="en-US" smtClean="0"/>
              <a:t>10/22/2021</a:t>
            </a:fld>
            <a:endParaRPr lang="en-US"/>
          </a:p>
        </p:txBody>
      </p:sp>
      <p:sp>
        <p:nvSpPr>
          <p:cNvPr id="5" name="Footer Placeholder 4">
            <a:extLst>
              <a:ext uri="{FF2B5EF4-FFF2-40B4-BE49-F238E27FC236}">
                <a16:creationId xmlns:a16="http://schemas.microsoft.com/office/drawing/2014/main" id="{FE45DE0A-2A7B-44A5-B4B3-1B6C007FB3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E7356C-2429-49D6-B0ED-AE324780ECDD}"/>
              </a:ext>
            </a:extLst>
          </p:cNvPr>
          <p:cNvSpPr>
            <a:spLocks noGrp="1"/>
          </p:cNvSpPr>
          <p:nvPr>
            <p:ph type="sldNum" sz="quarter" idx="12"/>
          </p:nvPr>
        </p:nvSpPr>
        <p:spPr/>
        <p:txBody>
          <a:bodyPr/>
          <a:lstStyle/>
          <a:p>
            <a:fld id="{84B7B27C-D7AB-42D2-9521-BF266BA43F96}" type="slidenum">
              <a:rPr lang="en-US" smtClean="0"/>
              <a:t>‹#›</a:t>
            </a:fld>
            <a:endParaRPr lang="en-US"/>
          </a:p>
        </p:txBody>
      </p:sp>
    </p:spTree>
    <p:extLst>
      <p:ext uri="{BB962C8B-B14F-4D97-AF65-F5344CB8AC3E}">
        <p14:creationId xmlns:p14="http://schemas.microsoft.com/office/powerpoint/2010/main" val="2650386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61085-A75D-4E68-A54F-AB3B4E10D4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C5A8A66-A803-4BDA-90EB-12AA04CE54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B236257-B26F-4579-87B0-B8A09A51A100}"/>
              </a:ext>
            </a:extLst>
          </p:cNvPr>
          <p:cNvSpPr>
            <a:spLocks noGrp="1"/>
          </p:cNvSpPr>
          <p:nvPr>
            <p:ph type="dt" sz="half" idx="10"/>
          </p:nvPr>
        </p:nvSpPr>
        <p:spPr/>
        <p:txBody>
          <a:bodyPr/>
          <a:lstStyle/>
          <a:p>
            <a:fld id="{7A84AFB6-A623-4931-A974-02D3E5E98E89}" type="datetimeFigureOut">
              <a:rPr lang="en-US" smtClean="0"/>
              <a:t>10/22/2021</a:t>
            </a:fld>
            <a:endParaRPr lang="en-US"/>
          </a:p>
        </p:txBody>
      </p:sp>
      <p:sp>
        <p:nvSpPr>
          <p:cNvPr id="5" name="Footer Placeholder 4">
            <a:extLst>
              <a:ext uri="{FF2B5EF4-FFF2-40B4-BE49-F238E27FC236}">
                <a16:creationId xmlns:a16="http://schemas.microsoft.com/office/drawing/2014/main" id="{11B69E83-B2C2-4226-BCDE-E78CC55571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0C648A-33AA-4557-96EE-237E2D74BD55}"/>
              </a:ext>
            </a:extLst>
          </p:cNvPr>
          <p:cNvSpPr>
            <a:spLocks noGrp="1"/>
          </p:cNvSpPr>
          <p:nvPr>
            <p:ph type="sldNum" sz="quarter" idx="12"/>
          </p:nvPr>
        </p:nvSpPr>
        <p:spPr/>
        <p:txBody>
          <a:bodyPr/>
          <a:lstStyle/>
          <a:p>
            <a:fld id="{84B7B27C-D7AB-42D2-9521-BF266BA43F96}" type="slidenum">
              <a:rPr lang="en-US" smtClean="0"/>
              <a:t>‹#›</a:t>
            </a:fld>
            <a:endParaRPr lang="en-US"/>
          </a:p>
        </p:txBody>
      </p:sp>
    </p:spTree>
    <p:extLst>
      <p:ext uri="{BB962C8B-B14F-4D97-AF65-F5344CB8AC3E}">
        <p14:creationId xmlns:p14="http://schemas.microsoft.com/office/powerpoint/2010/main" val="3491883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6AEE8-4F5C-46AA-956F-BC3BDF5876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C9C44C-8598-45C1-AC39-3214ABB36CE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CA1A57-EFDC-4E70-95DC-FECEE17EB3D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1796FC3-397D-44B6-BD94-D7C0BD154909}"/>
              </a:ext>
            </a:extLst>
          </p:cNvPr>
          <p:cNvSpPr>
            <a:spLocks noGrp="1"/>
          </p:cNvSpPr>
          <p:nvPr>
            <p:ph type="dt" sz="half" idx="10"/>
          </p:nvPr>
        </p:nvSpPr>
        <p:spPr/>
        <p:txBody>
          <a:bodyPr/>
          <a:lstStyle/>
          <a:p>
            <a:fld id="{7A84AFB6-A623-4931-A974-02D3E5E98E89}" type="datetimeFigureOut">
              <a:rPr lang="en-US" smtClean="0"/>
              <a:t>10/22/2021</a:t>
            </a:fld>
            <a:endParaRPr lang="en-US"/>
          </a:p>
        </p:txBody>
      </p:sp>
      <p:sp>
        <p:nvSpPr>
          <p:cNvPr id="6" name="Footer Placeholder 5">
            <a:extLst>
              <a:ext uri="{FF2B5EF4-FFF2-40B4-BE49-F238E27FC236}">
                <a16:creationId xmlns:a16="http://schemas.microsoft.com/office/drawing/2014/main" id="{3F7362CD-CB00-4C7A-9804-820357C1C4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E570D6-8B8B-4C23-A7DC-8985F242EC60}"/>
              </a:ext>
            </a:extLst>
          </p:cNvPr>
          <p:cNvSpPr>
            <a:spLocks noGrp="1"/>
          </p:cNvSpPr>
          <p:nvPr>
            <p:ph type="sldNum" sz="quarter" idx="12"/>
          </p:nvPr>
        </p:nvSpPr>
        <p:spPr/>
        <p:txBody>
          <a:bodyPr/>
          <a:lstStyle/>
          <a:p>
            <a:fld id="{84B7B27C-D7AB-42D2-9521-BF266BA43F96}" type="slidenum">
              <a:rPr lang="en-US" smtClean="0"/>
              <a:t>‹#›</a:t>
            </a:fld>
            <a:endParaRPr lang="en-US"/>
          </a:p>
        </p:txBody>
      </p:sp>
    </p:spTree>
    <p:extLst>
      <p:ext uri="{BB962C8B-B14F-4D97-AF65-F5344CB8AC3E}">
        <p14:creationId xmlns:p14="http://schemas.microsoft.com/office/powerpoint/2010/main" val="1813615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9CF14-75A8-4A78-A07E-5CF6B1C7971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B25AD53-5FBB-42C4-A2D0-DC38F55AD8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2A9765-0366-46C8-8695-31DC91B2BF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77D8F08-72C2-4C9E-9014-C7DD86DD3E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A9AE11C-1163-44C7-B119-47AE25E6D56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29F68C1-869A-4CB7-A7F7-14C54D4AEF1C}"/>
              </a:ext>
            </a:extLst>
          </p:cNvPr>
          <p:cNvSpPr>
            <a:spLocks noGrp="1"/>
          </p:cNvSpPr>
          <p:nvPr>
            <p:ph type="dt" sz="half" idx="10"/>
          </p:nvPr>
        </p:nvSpPr>
        <p:spPr/>
        <p:txBody>
          <a:bodyPr/>
          <a:lstStyle/>
          <a:p>
            <a:fld id="{7A84AFB6-A623-4931-A974-02D3E5E98E89}" type="datetimeFigureOut">
              <a:rPr lang="en-US" smtClean="0"/>
              <a:t>10/22/2021</a:t>
            </a:fld>
            <a:endParaRPr lang="en-US"/>
          </a:p>
        </p:txBody>
      </p:sp>
      <p:sp>
        <p:nvSpPr>
          <p:cNvPr id="8" name="Footer Placeholder 7">
            <a:extLst>
              <a:ext uri="{FF2B5EF4-FFF2-40B4-BE49-F238E27FC236}">
                <a16:creationId xmlns:a16="http://schemas.microsoft.com/office/drawing/2014/main" id="{5C6DF8AF-EE9E-4637-A4A2-D794A6BA297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3710287-0DB8-4E09-B087-5C466372C894}"/>
              </a:ext>
            </a:extLst>
          </p:cNvPr>
          <p:cNvSpPr>
            <a:spLocks noGrp="1"/>
          </p:cNvSpPr>
          <p:nvPr>
            <p:ph type="sldNum" sz="quarter" idx="12"/>
          </p:nvPr>
        </p:nvSpPr>
        <p:spPr/>
        <p:txBody>
          <a:bodyPr/>
          <a:lstStyle/>
          <a:p>
            <a:fld id="{84B7B27C-D7AB-42D2-9521-BF266BA43F96}" type="slidenum">
              <a:rPr lang="en-US" smtClean="0"/>
              <a:t>‹#›</a:t>
            </a:fld>
            <a:endParaRPr lang="en-US"/>
          </a:p>
        </p:txBody>
      </p:sp>
    </p:spTree>
    <p:extLst>
      <p:ext uri="{BB962C8B-B14F-4D97-AF65-F5344CB8AC3E}">
        <p14:creationId xmlns:p14="http://schemas.microsoft.com/office/powerpoint/2010/main" val="2520019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747C6-AC27-4D54-9817-5BFCDA7AC47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8585785-DE53-4F85-A3F6-CFB907D8EC68}"/>
              </a:ext>
            </a:extLst>
          </p:cNvPr>
          <p:cNvSpPr>
            <a:spLocks noGrp="1"/>
          </p:cNvSpPr>
          <p:nvPr>
            <p:ph type="dt" sz="half" idx="10"/>
          </p:nvPr>
        </p:nvSpPr>
        <p:spPr/>
        <p:txBody>
          <a:bodyPr/>
          <a:lstStyle/>
          <a:p>
            <a:fld id="{7A84AFB6-A623-4931-A974-02D3E5E98E89}" type="datetimeFigureOut">
              <a:rPr lang="en-US" smtClean="0"/>
              <a:t>10/22/2021</a:t>
            </a:fld>
            <a:endParaRPr lang="en-US"/>
          </a:p>
        </p:txBody>
      </p:sp>
      <p:sp>
        <p:nvSpPr>
          <p:cNvPr id="4" name="Footer Placeholder 3">
            <a:extLst>
              <a:ext uri="{FF2B5EF4-FFF2-40B4-BE49-F238E27FC236}">
                <a16:creationId xmlns:a16="http://schemas.microsoft.com/office/drawing/2014/main" id="{25B1EE7D-FA3D-46B5-B383-4F179F54AF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E600F4A-BFDE-44BB-B7E2-16825F6EFDC7}"/>
              </a:ext>
            </a:extLst>
          </p:cNvPr>
          <p:cNvSpPr>
            <a:spLocks noGrp="1"/>
          </p:cNvSpPr>
          <p:nvPr>
            <p:ph type="sldNum" sz="quarter" idx="12"/>
          </p:nvPr>
        </p:nvSpPr>
        <p:spPr/>
        <p:txBody>
          <a:bodyPr/>
          <a:lstStyle/>
          <a:p>
            <a:fld id="{84B7B27C-D7AB-42D2-9521-BF266BA43F96}" type="slidenum">
              <a:rPr lang="en-US" smtClean="0"/>
              <a:t>‹#›</a:t>
            </a:fld>
            <a:endParaRPr lang="en-US"/>
          </a:p>
        </p:txBody>
      </p:sp>
    </p:spTree>
    <p:extLst>
      <p:ext uri="{BB962C8B-B14F-4D97-AF65-F5344CB8AC3E}">
        <p14:creationId xmlns:p14="http://schemas.microsoft.com/office/powerpoint/2010/main" val="1256568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E73921-7F2A-4545-8C57-3495A1201BB9}"/>
              </a:ext>
            </a:extLst>
          </p:cNvPr>
          <p:cNvSpPr>
            <a:spLocks noGrp="1"/>
          </p:cNvSpPr>
          <p:nvPr>
            <p:ph type="dt" sz="half" idx="10"/>
          </p:nvPr>
        </p:nvSpPr>
        <p:spPr/>
        <p:txBody>
          <a:bodyPr/>
          <a:lstStyle/>
          <a:p>
            <a:fld id="{7A84AFB6-A623-4931-A974-02D3E5E98E89}" type="datetimeFigureOut">
              <a:rPr lang="en-US" smtClean="0"/>
              <a:t>10/22/2021</a:t>
            </a:fld>
            <a:endParaRPr lang="en-US"/>
          </a:p>
        </p:txBody>
      </p:sp>
      <p:sp>
        <p:nvSpPr>
          <p:cNvPr id="3" name="Footer Placeholder 2">
            <a:extLst>
              <a:ext uri="{FF2B5EF4-FFF2-40B4-BE49-F238E27FC236}">
                <a16:creationId xmlns:a16="http://schemas.microsoft.com/office/drawing/2014/main" id="{44762544-C3E4-431D-9E9A-245C917B84C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E0EA1F2-154E-4009-ABE6-CA7C9043E18B}"/>
              </a:ext>
            </a:extLst>
          </p:cNvPr>
          <p:cNvSpPr>
            <a:spLocks noGrp="1"/>
          </p:cNvSpPr>
          <p:nvPr>
            <p:ph type="sldNum" sz="quarter" idx="12"/>
          </p:nvPr>
        </p:nvSpPr>
        <p:spPr/>
        <p:txBody>
          <a:bodyPr/>
          <a:lstStyle/>
          <a:p>
            <a:fld id="{84B7B27C-D7AB-42D2-9521-BF266BA43F96}" type="slidenum">
              <a:rPr lang="en-US" smtClean="0"/>
              <a:t>‹#›</a:t>
            </a:fld>
            <a:endParaRPr lang="en-US"/>
          </a:p>
        </p:txBody>
      </p:sp>
    </p:spTree>
    <p:extLst>
      <p:ext uri="{BB962C8B-B14F-4D97-AF65-F5344CB8AC3E}">
        <p14:creationId xmlns:p14="http://schemas.microsoft.com/office/powerpoint/2010/main" val="2110241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E0558-4D40-43AE-A892-CBE1DA56C2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9AF4D56-B169-4A8B-9A57-4472ECD96E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C0779DE-D2F9-44B5-9116-8A2C7A4642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A86EBE9-4197-42DD-878E-FD9942BEB319}"/>
              </a:ext>
            </a:extLst>
          </p:cNvPr>
          <p:cNvSpPr>
            <a:spLocks noGrp="1"/>
          </p:cNvSpPr>
          <p:nvPr>
            <p:ph type="dt" sz="half" idx="10"/>
          </p:nvPr>
        </p:nvSpPr>
        <p:spPr/>
        <p:txBody>
          <a:bodyPr/>
          <a:lstStyle/>
          <a:p>
            <a:fld id="{7A84AFB6-A623-4931-A974-02D3E5E98E89}" type="datetimeFigureOut">
              <a:rPr lang="en-US" smtClean="0"/>
              <a:t>10/22/2021</a:t>
            </a:fld>
            <a:endParaRPr lang="en-US"/>
          </a:p>
        </p:txBody>
      </p:sp>
      <p:sp>
        <p:nvSpPr>
          <p:cNvPr id="6" name="Footer Placeholder 5">
            <a:extLst>
              <a:ext uri="{FF2B5EF4-FFF2-40B4-BE49-F238E27FC236}">
                <a16:creationId xmlns:a16="http://schemas.microsoft.com/office/drawing/2014/main" id="{77E6FE7B-4F85-417E-B5EE-BA2C782170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13354F-9357-4A83-A7AC-7952A81F8877}"/>
              </a:ext>
            </a:extLst>
          </p:cNvPr>
          <p:cNvSpPr>
            <a:spLocks noGrp="1"/>
          </p:cNvSpPr>
          <p:nvPr>
            <p:ph type="sldNum" sz="quarter" idx="12"/>
          </p:nvPr>
        </p:nvSpPr>
        <p:spPr/>
        <p:txBody>
          <a:bodyPr/>
          <a:lstStyle/>
          <a:p>
            <a:fld id="{84B7B27C-D7AB-42D2-9521-BF266BA43F96}" type="slidenum">
              <a:rPr lang="en-US" smtClean="0"/>
              <a:t>‹#›</a:t>
            </a:fld>
            <a:endParaRPr lang="en-US"/>
          </a:p>
        </p:txBody>
      </p:sp>
    </p:spTree>
    <p:extLst>
      <p:ext uri="{BB962C8B-B14F-4D97-AF65-F5344CB8AC3E}">
        <p14:creationId xmlns:p14="http://schemas.microsoft.com/office/powerpoint/2010/main" val="3283629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E9742-ED7A-4D33-AFCD-8A8B8582D7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C0C7B64-331B-4B33-B6C5-2D373DB08E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D522C06-8C3E-4894-9DBB-08DC19B73D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A607B0-F27D-43CB-B558-4EC07A27371C}"/>
              </a:ext>
            </a:extLst>
          </p:cNvPr>
          <p:cNvSpPr>
            <a:spLocks noGrp="1"/>
          </p:cNvSpPr>
          <p:nvPr>
            <p:ph type="dt" sz="half" idx="10"/>
          </p:nvPr>
        </p:nvSpPr>
        <p:spPr/>
        <p:txBody>
          <a:bodyPr/>
          <a:lstStyle/>
          <a:p>
            <a:fld id="{7A84AFB6-A623-4931-A974-02D3E5E98E89}" type="datetimeFigureOut">
              <a:rPr lang="en-US" smtClean="0"/>
              <a:t>10/22/2021</a:t>
            </a:fld>
            <a:endParaRPr lang="en-US"/>
          </a:p>
        </p:txBody>
      </p:sp>
      <p:sp>
        <p:nvSpPr>
          <p:cNvPr id="6" name="Footer Placeholder 5">
            <a:extLst>
              <a:ext uri="{FF2B5EF4-FFF2-40B4-BE49-F238E27FC236}">
                <a16:creationId xmlns:a16="http://schemas.microsoft.com/office/drawing/2014/main" id="{1CADAA96-E30D-40E2-BF50-04037F5308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4F1D38-F262-4CFB-890C-F07BB7B76FB1}"/>
              </a:ext>
            </a:extLst>
          </p:cNvPr>
          <p:cNvSpPr>
            <a:spLocks noGrp="1"/>
          </p:cNvSpPr>
          <p:nvPr>
            <p:ph type="sldNum" sz="quarter" idx="12"/>
          </p:nvPr>
        </p:nvSpPr>
        <p:spPr/>
        <p:txBody>
          <a:bodyPr/>
          <a:lstStyle/>
          <a:p>
            <a:fld id="{84B7B27C-D7AB-42D2-9521-BF266BA43F96}" type="slidenum">
              <a:rPr lang="en-US" smtClean="0"/>
              <a:t>‹#›</a:t>
            </a:fld>
            <a:endParaRPr lang="en-US"/>
          </a:p>
        </p:txBody>
      </p:sp>
    </p:spTree>
    <p:extLst>
      <p:ext uri="{BB962C8B-B14F-4D97-AF65-F5344CB8AC3E}">
        <p14:creationId xmlns:p14="http://schemas.microsoft.com/office/powerpoint/2010/main" val="945162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2B5B07F-CEBD-40B6-B8DC-58CCD519AD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6E9A4DF-16C4-4A6C-AB86-5FAEABCD11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36B49A-F40C-4A26-9793-CC51E72A25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AFB6-A623-4931-A974-02D3E5E98E89}" type="datetimeFigureOut">
              <a:rPr lang="en-US" smtClean="0"/>
              <a:t>10/22/2021</a:t>
            </a:fld>
            <a:endParaRPr lang="en-US"/>
          </a:p>
        </p:txBody>
      </p:sp>
      <p:sp>
        <p:nvSpPr>
          <p:cNvPr id="5" name="Footer Placeholder 4">
            <a:extLst>
              <a:ext uri="{FF2B5EF4-FFF2-40B4-BE49-F238E27FC236}">
                <a16:creationId xmlns:a16="http://schemas.microsoft.com/office/drawing/2014/main" id="{2D964D26-68EB-4D49-A488-6956E5B08F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8CEDFB4-403E-45DD-AC79-CF37C052F1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B7B27C-D7AB-42D2-9521-BF266BA43F96}" type="slidenum">
              <a:rPr lang="en-US" smtClean="0"/>
              <a:t>‹#›</a:t>
            </a:fld>
            <a:endParaRPr lang="en-US"/>
          </a:p>
        </p:txBody>
      </p:sp>
    </p:spTree>
    <p:extLst>
      <p:ext uri="{BB962C8B-B14F-4D97-AF65-F5344CB8AC3E}">
        <p14:creationId xmlns:p14="http://schemas.microsoft.com/office/powerpoint/2010/main" val="2523902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FFC28-541C-4DE6-ACDB-7E2E576D2F37}"/>
              </a:ext>
            </a:extLst>
          </p:cNvPr>
          <p:cNvSpPr>
            <a:spLocks noGrp="1"/>
          </p:cNvSpPr>
          <p:nvPr>
            <p:ph type="ctrTitle"/>
          </p:nvPr>
        </p:nvSpPr>
        <p:spPr>
          <a:xfrm>
            <a:off x="1524000" y="548641"/>
            <a:ext cx="9144000" cy="3474720"/>
          </a:xfrm>
        </p:spPr>
        <p:txBody>
          <a:bodyPr>
            <a:noAutofit/>
          </a:bodyPr>
          <a:lstStyle/>
          <a:p>
            <a:r>
              <a:rPr lang="mn-MN" sz="3600" b="1" dirty="0">
                <a:effectLst/>
                <a:latin typeface="Arial" panose="020B0604020202020204" pitchFamily="34" charset="0"/>
                <a:ea typeface="Calibri" panose="020F0502020204030204" pitchFamily="34" charset="0"/>
                <a:cs typeface="Arial" panose="020B0604020202020204" pitchFamily="34" charset="0"/>
              </a:rPr>
              <a:t>Эрүүл мэндийн тусламж, үйлчилгээний чанар, аюулгүй байдлын албаны ажиллагсдын  асуумж судалгааны дүгнэлт,  түүний дагуу хэрэгжүүлсэн арга хэмжээний товч танилцуулга</a:t>
            </a:r>
            <a:endParaRPr lang="en-US" sz="3600" b="1"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5C178307-0819-4A56-9F86-E9C74D90E16F}"/>
              </a:ext>
            </a:extLst>
          </p:cNvPr>
          <p:cNvSpPr>
            <a:spLocks noGrp="1"/>
          </p:cNvSpPr>
          <p:nvPr>
            <p:ph type="subTitle" idx="1"/>
          </p:nvPr>
        </p:nvSpPr>
        <p:spPr>
          <a:xfrm>
            <a:off x="1524000" y="4473526"/>
            <a:ext cx="9144000" cy="784274"/>
          </a:xfrm>
        </p:spPr>
        <p:txBody>
          <a:bodyPr>
            <a:noAutofit/>
          </a:bodyPr>
          <a:lstStyle/>
          <a:p>
            <a:r>
              <a:rPr lang="mn-MN" dirty="0">
                <a:latin typeface="Arial" panose="020B0604020202020204" pitchFamily="34" charset="0"/>
                <a:cs typeface="Arial" panose="020B0604020202020204" pitchFamily="34" charset="0"/>
              </a:rPr>
              <a:t>ЭМХТ, МИА-ны мэргэжилтэн Л.Бор</a:t>
            </a:r>
          </a:p>
          <a:p>
            <a:r>
              <a:rPr lang="mn-MN" dirty="0">
                <a:latin typeface="Arial" panose="020B0604020202020204" pitchFamily="34" charset="0"/>
                <a:cs typeface="Arial" panose="020B0604020202020204" pitchFamily="34" charset="0"/>
              </a:rPr>
              <a:t>2021.10.22</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97317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1CAE6-A72D-423D-8FA5-C5BF48F857A1}"/>
              </a:ext>
            </a:extLst>
          </p:cNvPr>
          <p:cNvSpPr>
            <a:spLocks noGrp="1"/>
          </p:cNvSpPr>
          <p:nvPr>
            <p:ph type="title"/>
          </p:nvPr>
        </p:nvSpPr>
        <p:spPr>
          <a:xfrm>
            <a:off x="838200" y="365125"/>
            <a:ext cx="10515600" cy="1083847"/>
          </a:xfrm>
        </p:spPr>
        <p:txBody>
          <a:bodyPr>
            <a:noAutofit/>
          </a:bodyPr>
          <a:lstStyle/>
          <a:p>
            <a:pPr algn="ctr"/>
            <a:r>
              <a:rPr lang="mn-MN" sz="3200" b="1" dirty="0">
                <a:effectLst/>
                <a:latin typeface="Arial" panose="020B0604020202020204" pitchFamily="34" charset="0"/>
                <a:ea typeface="Calibri" panose="020F0502020204030204" pitchFamily="34" charset="0"/>
                <a:cs typeface="Arial" panose="020B0604020202020204" pitchFamily="34" charset="0"/>
              </a:rPr>
              <a:t>2019 оны ЭМТҮЧАБА-ны дүрэм баталсан  116/А/565 дугаар тушаалыг  хэрэгжүүлдэг эсэх </a:t>
            </a:r>
            <a:endParaRPr lang="en-US" sz="32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0AECE54-2447-406C-BEEA-8F710D303472}"/>
              </a:ext>
            </a:extLst>
          </p:cNvPr>
          <p:cNvSpPr>
            <a:spLocks noGrp="1"/>
          </p:cNvSpPr>
          <p:nvPr>
            <p:ph idx="1"/>
          </p:nvPr>
        </p:nvSpPr>
        <p:spPr>
          <a:xfrm>
            <a:off x="838200" y="1350498"/>
            <a:ext cx="10515600" cy="5345724"/>
          </a:xfrm>
        </p:spPr>
        <p:txBody>
          <a:bodyPr>
            <a:normAutofit fontScale="25000" lnSpcReduction="20000"/>
          </a:bodyPr>
          <a:lstStyle/>
          <a:p>
            <a:pPr algn="just">
              <a:lnSpc>
                <a:spcPct val="150000"/>
              </a:lnSpc>
              <a:spcBef>
                <a:spcPts val="0"/>
              </a:spcBef>
              <a:buFont typeface="Wingdings" panose="05000000000000000000" pitchFamily="2" charset="2"/>
              <a:buChar char="§"/>
            </a:pPr>
            <a:r>
              <a:rPr lang="mn-MN" sz="8000" dirty="0">
                <a:effectLst/>
                <a:latin typeface="Arial" panose="020B0604020202020204" pitchFamily="34" charset="0"/>
                <a:ea typeface="Calibri" panose="020F0502020204030204" pitchFamily="34" charset="0"/>
                <a:cs typeface="Arial" panose="020B0604020202020204" pitchFamily="34" charset="0"/>
              </a:rPr>
              <a:t>“бүрэн хэрэгжүүлж ажилладаг” дийлэнх буюу 77</a:t>
            </a:r>
            <a:r>
              <a:rPr lang="en-US" sz="8000" dirty="0">
                <a:effectLst/>
                <a:latin typeface="Arial" panose="020B0604020202020204" pitchFamily="34" charset="0"/>
                <a:ea typeface="Calibri" panose="020F0502020204030204" pitchFamily="34" charset="0"/>
                <a:cs typeface="Arial" panose="020B0604020202020204" pitchFamily="34" charset="0"/>
              </a:rPr>
              <a:t>% </a:t>
            </a:r>
            <a:r>
              <a:rPr lang="mn-MN" sz="8000" dirty="0">
                <a:effectLst/>
                <a:latin typeface="Arial" panose="020B0604020202020204" pitchFamily="34" charset="0"/>
                <a:ea typeface="Calibri" panose="020F0502020204030204" pitchFamily="34" charset="0"/>
                <a:cs typeface="Arial" panose="020B0604020202020204" pitchFamily="34" charset="0"/>
              </a:rPr>
              <a:t>нь /206/</a:t>
            </a:r>
          </a:p>
          <a:p>
            <a:pPr algn="just">
              <a:lnSpc>
                <a:spcPct val="150000"/>
              </a:lnSpc>
              <a:spcBef>
                <a:spcPts val="0"/>
              </a:spcBef>
              <a:buFont typeface="Wingdings" panose="05000000000000000000" pitchFamily="2" charset="2"/>
              <a:buChar char="§"/>
            </a:pPr>
            <a:r>
              <a:rPr lang="mn-MN" sz="8000" dirty="0">
                <a:effectLst/>
                <a:latin typeface="Arial" panose="020B0604020202020204" pitchFamily="34" charset="0"/>
                <a:ea typeface="Calibri" panose="020F0502020204030204" pitchFamily="34" charset="0"/>
                <a:cs typeface="Arial" panose="020B0604020202020204" pitchFamily="34" charset="0"/>
              </a:rPr>
              <a:t>52 хүн тушаалыг хэрэгжүүлэхэд хүндрэл учирдаг. Хүндрэлүүд:</a:t>
            </a:r>
            <a:endParaRPr lang="en-US" sz="80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just">
              <a:lnSpc>
                <a:spcPct val="150000"/>
              </a:lnSpc>
              <a:spcBef>
                <a:spcPts val="0"/>
              </a:spcBef>
              <a:spcAft>
                <a:spcPts val="0"/>
              </a:spcAft>
              <a:buFont typeface="+mj-lt"/>
              <a:buAutoNum type="arabicPeriod"/>
            </a:pPr>
            <a:r>
              <a:rPr lang="mn-MN" sz="8000" dirty="0">
                <a:effectLst/>
                <a:latin typeface="Arial" panose="020B0604020202020204" pitchFamily="34" charset="0"/>
                <a:ea typeface="Calibri" panose="020F0502020204030204" pitchFamily="34" charset="0"/>
                <a:cs typeface="Arial" panose="020B0604020202020204" pitchFamily="34" charset="0"/>
              </a:rPr>
              <a:t>ЭМТҮЧАБА-ны цалингийн шатлал нь зарим мэргэжлийн эмч нарынхаас доогуур тул хүний нөөцийн хангалт муу, тогтворгүй, орон тоо дутуу, хавсран ажиллах, ажлын ачаалалтай</a:t>
            </a:r>
            <a:endParaRPr lang="en-US" sz="80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just">
              <a:lnSpc>
                <a:spcPct val="150000"/>
              </a:lnSpc>
              <a:spcBef>
                <a:spcPts val="0"/>
              </a:spcBef>
              <a:spcAft>
                <a:spcPts val="0"/>
              </a:spcAft>
              <a:buFont typeface="+mj-lt"/>
              <a:buAutoNum type="arabicPeriod"/>
            </a:pPr>
            <a:r>
              <a:rPr lang="mn-MN" sz="8000" dirty="0">
                <a:effectLst/>
                <a:latin typeface="Arial" panose="020B0604020202020204" pitchFamily="34" charset="0"/>
                <a:ea typeface="Calibri" panose="020F0502020204030204" pitchFamily="34" charset="0"/>
                <a:cs typeface="Arial" panose="020B0604020202020204" pitchFamily="34" charset="0"/>
              </a:rPr>
              <a:t>ЭМТҮЧАБА нь том эмнэлгүүдийн бүх тасгуудад хүрч ажиллахад хүндрэлтэй</a:t>
            </a:r>
            <a:endParaRPr lang="en-US" sz="80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just">
              <a:lnSpc>
                <a:spcPct val="150000"/>
              </a:lnSpc>
              <a:spcBef>
                <a:spcPts val="0"/>
              </a:spcBef>
              <a:spcAft>
                <a:spcPts val="0"/>
              </a:spcAft>
              <a:buFont typeface="+mj-lt"/>
              <a:buAutoNum type="arabicPeriod"/>
            </a:pPr>
            <a:r>
              <a:rPr lang="mn-MN" sz="8000" dirty="0">
                <a:effectLst/>
                <a:latin typeface="Arial" panose="020B0604020202020204" pitchFamily="34" charset="0"/>
                <a:ea typeface="Calibri" panose="020F0502020204030204" pitchFamily="34" charset="0"/>
                <a:cs typeface="Arial" panose="020B0604020202020204" pitchFamily="34" charset="0"/>
              </a:rPr>
              <a:t>ЭМТҮЧАБА-ны орон тооны бус гишүүдийн идэвх санаачлага, дэмжлэг, хамтын ажиллагаа сул</a:t>
            </a:r>
            <a:endParaRPr lang="en-US" sz="80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just">
              <a:lnSpc>
                <a:spcPct val="150000"/>
              </a:lnSpc>
              <a:spcBef>
                <a:spcPts val="0"/>
              </a:spcBef>
              <a:spcAft>
                <a:spcPts val="0"/>
              </a:spcAft>
              <a:buFont typeface="+mj-lt"/>
              <a:buAutoNum type="arabicPeriod"/>
            </a:pPr>
            <a:r>
              <a:rPr lang="mn-MN" sz="8000" dirty="0">
                <a:effectLst/>
                <a:latin typeface="Arial" panose="020B0604020202020204" pitchFamily="34" charset="0"/>
                <a:ea typeface="Calibri" panose="020F0502020204030204" pitchFamily="34" charset="0"/>
                <a:cs typeface="Arial" panose="020B0604020202020204" pitchFamily="34" charset="0"/>
              </a:rPr>
              <a:t>Эмч мэргэжилтний мэдлэг, ур чадвар дутмаг</a:t>
            </a:r>
          </a:p>
          <a:p>
            <a:pPr marL="342900" marR="0" lvl="0" indent="-342900" algn="just">
              <a:lnSpc>
                <a:spcPct val="150000"/>
              </a:lnSpc>
              <a:spcBef>
                <a:spcPts val="0"/>
              </a:spcBef>
              <a:spcAft>
                <a:spcPts val="0"/>
              </a:spcAft>
              <a:buFont typeface="+mj-lt"/>
              <a:buAutoNum type="arabicPeriod"/>
            </a:pPr>
            <a:r>
              <a:rPr lang="mn-MN" sz="8000" dirty="0">
                <a:effectLst/>
                <a:latin typeface="Arial" panose="020B0604020202020204" pitchFamily="34" charset="0"/>
                <a:ea typeface="Calibri" panose="020F0502020204030204" pitchFamily="34" charset="0"/>
                <a:cs typeface="Arial" panose="020B0604020202020204" pitchFamily="34" charset="0"/>
              </a:rPr>
              <a:t>Удирдлагын дэмжлэг “сул” хэмээн судалгаанд хамрагдагсдын 31</a:t>
            </a:r>
            <a:r>
              <a:rPr lang="en-US" sz="8000" dirty="0">
                <a:effectLst/>
                <a:latin typeface="Arial" panose="020B0604020202020204" pitchFamily="34" charset="0"/>
                <a:ea typeface="Calibri" panose="020F0502020204030204" pitchFamily="34" charset="0"/>
                <a:cs typeface="Arial" panose="020B0604020202020204" pitchFamily="34" charset="0"/>
              </a:rPr>
              <a:t>%</a:t>
            </a:r>
            <a:r>
              <a:rPr lang="mn-MN" sz="8000" dirty="0">
                <a:effectLst/>
                <a:latin typeface="Arial" panose="020B0604020202020204" pitchFamily="34" charset="0"/>
                <a:ea typeface="Calibri" panose="020F0502020204030204" pitchFamily="34" charset="0"/>
                <a:cs typeface="Arial" panose="020B0604020202020204" pitchFamily="34" charset="0"/>
              </a:rPr>
              <a:t> /81/ нь дүгнэсэн  байлаа.</a:t>
            </a:r>
          </a:p>
          <a:p>
            <a:pPr marL="0" marR="0" lvl="0" indent="0" algn="just">
              <a:lnSpc>
                <a:spcPct val="150000"/>
              </a:lnSpc>
              <a:spcBef>
                <a:spcPts val="0"/>
              </a:spcBef>
              <a:spcAft>
                <a:spcPts val="0"/>
              </a:spcAft>
              <a:buNone/>
            </a:pPr>
            <a:r>
              <a:rPr lang="mn-MN" sz="8000" b="1" dirty="0">
                <a:effectLst/>
                <a:latin typeface="Arial" panose="020B0604020202020204" pitchFamily="34" charset="0"/>
                <a:ea typeface="Calibri" panose="020F0502020204030204" pitchFamily="34" charset="0"/>
                <a:cs typeface="Arial" panose="020B0604020202020204" pitchFamily="34" charset="0"/>
              </a:rPr>
              <a:t>Удирдлагын зүгээс удирдан чиглүүлэх, арга зүйн дэмжлэг үзүүлэх, идэвхжүүлэх, дэмжлэгт удирдлагын тогтолцоог хэрэгжүүлэх, тэдний гаргасан дүгнэлт, зөвлөмжийг байгууллагын бүх шатанд хэрэгжүүлж ажиллахад анхаарч, хариуцлагын тогтолцоог  бүрэн хэрэгжүүлэхэд дэмжлэг үзүүлэхийг хүсдэг байна.</a:t>
            </a:r>
            <a:endParaRPr lang="en-US" sz="8000" b="1"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829816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DFBB5-AB90-4F1B-84BF-B519BB0C965E}"/>
              </a:ext>
            </a:extLst>
          </p:cNvPr>
          <p:cNvSpPr>
            <a:spLocks noGrp="1"/>
          </p:cNvSpPr>
          <p:nvPr>
            <p:ph type="title"/>
          </p:nvPr>
        </p:nvSpPr>
        <p:spPr/>
        <p:txBody>
          <a:bodyPr>
            <a:normAutofit/>
          </a:bodyPr>
          <a:lstStyle/>
          <a:p>
            <a:pPr algn="ctr"/>
            <a:endParaRPr lang="en-US" sz="24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AC21D12-BAE4-4470-8798-E755746D8B22}"/>
              </a:ext>
            </a:extLst>
          </p:cNvPr>
          <p:cNvSpPr>
            <a:spLocks noGrp="1"/>
          </p:cNvSpPr>
          <p:nvPr>
            <p:ph idx="1"/>
          </p:nvPr>
        </p:nvSpPr>
        <p:spPr>
          <a:xfrm>
            <a:off x="8046720" y="168812"/>
            <a:ext cx="3307078" cy="6541477"/>
          </a:xfrm>
        </p:spPr>
        <p:txBody>
          <a:bodyPr>
            <a:normAutofit fontScale="25000" lnSpcReduction="20000"/>
          </a:bodyPr>
          <a:lstStyle/>
          <a:p>
            <a:r>
              <a:rPr lang="mn-MN" sz="7200" b="1" dirty="0">
                <a:effectLst/>
                <a:latin typeface="Arial" panose="020B0604020202020204" pitchFamily="34" charset="0"/>
                <a:ea typeface="Calibri" panose="020F0502020204030204" pitchFamily="34" charset="0"/>
                <a:cs typeface="Arial" panose="020B0604020202020204" pitchFamily="34" charset="0"/>
              </a:rPr>
              <a:t>Тохиолдлын бүртгэлийн тушаал</a:t>
            </a:r>
            <a:endParaRPr lang="mn-MN" sz="7200" dirty="0">
              <a:effectLst/>
              <a:latin typeface="Arial" panose="020B0604020202020204" pitchFamily="34" charset="0"/>
              <a:ea typeface="Calibri" panose="020F0502020204030204" pitchFamily="34" charset="0"/>
              <a:cs typeface="Arial" panose="020B0604020202020204" pitchFamily="34" charset="0"/>
            </a:endParaRPr>
          </a:p>
          <a:p>
            <a:pPr algn="just"/>
            <a:r>
              <a:rPr lang="mn-MN" sz="7200" dirty="0">
                <a:effectLst/>
                <a:latin typeface="Arial" panose="020B0604020202020204" pitchFamily="34" charset="0"/>
                <a:ea typeface="Calibri" panose="020F0502020204030204" pitchFamily="34" charset="0"/>
                <a:cs typeface="Arial" panose="020B0604020202020204" pitchFamily="34" charset="0"/>
              </a:rPr>
              <a:t>бүрэн хэрэгжүүлэхэд 18</a:t>
            </a:r>
            <a:r>
              <a:rPr lang="en-US" sz="7200" dirty="0">
                <a:effectLst/>
                <a:latin typeface="Arial" panose="020B0604020202020204" pitchFamily="34" charset="0"/>
                <a:ea typeface="Calibri" panose="020F0502020204030204" pitchFamily="34" charset="0"/>
                <a:cs typeface="Arial" panose="020B0604020202020204" pitchFamily="34" charset="0"/>
              </a:rPr>
              <a:t>% /49/ </a:t>
            </a:r>
            <a:r>
              <a:rPr lang="mn-MN" sz="7200" dirty="0">
                <a:effectLst/>
                <a:latin typeface="Arial" panose="020B0604020202020204" pitchFamily="34" charset="0"/>
                <a:ea typeface="Calibri" panose="020F0502020204030204" pitchFamily="34" charset="0"/>
                <a:cs typeface="Arial" panose="020B0604020202020204" pitchFamily="34" charset="0"/>
              </a:rPr>
              <a:t>-д нь “хүндрэл” үүсдэг. </a:t>
            </a:r>
          </a:p>
          <a:p>
            <a:pPr algn="just"/>
            <a:r>
              <a:rPr lang="mn-MN" sz="7200" dirty="0">
                <a:effectLst/>
                <a:latin typeface="Arial" panose="020B0604020202020204" pitchFamily="34" charset="0"/>
                <a:ea typeface="Calibri" panose="020F0502020204030204" pitchFamily="34" charset="0"/>
                <a:cs typeface="Arial" panose="020B0604020202020204" pitchFamily="34" charset="0"/>
              </a:rPr>
              <a:t>Тохиолдлыг эмээхгүйгээр мэдээлэх, бусдад анхааруулах, алдаанаасаа суралцахад    сөргөөр нөлөөлж  байна:</a:t>
            </a:r>
          </a:p>
          <a:p>
            <a:pPr algn="just"/>
            <a:r>
              <a:rPr lang="mn-MN" sz="7200" dirty="0">
                <a:effectLst/>
                <a:latin typeface="Arial" panose="020B0604020202020204" pitchFamily="34" charset="0"/>
                <a:ea typeface="Calibri" panose="020F0502020204030204" pitchFamily="34" charset="0"/>
                <a:cs typeface="Arial" panose="020B0604020202020204" pitchFamily="34" charset="0"/>
              </a:rPr>
              <a:t> “</a:t>
            </a:r>
            <a:r>
              <a:rPr lang="mn-MN" sz="7200" dirty="0">
                <a:solidFill>
                  <a:srgbClr val="FF0000"/>
                </a:solidFill>
                <a:effectLst/>
                <a:latin typeface="Arial" panose="020B0604020202020204" pitchFamily="34" charset="0"/>
                <a:ea typeface="Calibri" panose="020F0502020204030204" pitchFamily="34" charset="0"/>
                <a:cs typeface="Arial" panose="020B0604020202020204" pitchFamily="34" charset="0"/>
              </a:rPr>
              <a:t>торгууль, шийтгэл </a:t>
            </a:r>
            <a:r>
              <a:rPr lang="mn-MN" sz="7200" dirty="0">
                <a:effectLst/>
                <a:latin typeface="Arial" panose="020B0604020202020204" pitchFamily="34" charset="0"/>
                <a:ea typeface="Calibri" panose="020F0502020204030204" pitchFamily="34" charset="0"/>
                <a:cs typeface="Arial" panose="020B0604020202020204" pitchFamily="34" charset="0"/>
              </a:rPr>
              <a:t>хүлээж магадгүй”,</a:t>
            </a:r>
            <a:r>
              <a:rPr lang="mn-MN" sz="7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mn-MN" sz="7200" dirty="0">
                <a:solidFill>
                  <a:srgbClr val="FF0000"/>
                </a:solidFill>
                <a:effectLst/>
                <a:latin typeface="Arial" panose="020B0604020202020204" pitchFamily="34" charset="0"/>
                <a:ea typeface="Calibri" panose="020F0502020204030204" pitchFamily="34" charset="0"/>
                <a:cs typeface="Arial" panose="020B0604020202020204" pitchFamily="34" charset="0"/>
              </a:rPr>
              <a:t>бүртгэхгүй, нуун дарагдуулдаг хандлага</a:t>
            </a:r>
          </a:p>
          <a:p>
            <a:pPr algn="just"/>
            <a:r>
              <a:rPr lang="mn-MN" sz="7200" dirty="0">
                <a:effectLst/>
                <a:latin typeface="Arial" panose="020B0604020202020204" pitchFamily="34" charset="0"/>
                <a:ea typeface="Calibri" panose="020F0502020204030204" pitchFamily="34" charset="0"/>
                <a:cs typeface="Arial" panose="020B0604020202020204" pitchFamily="34" charset="0"/>
              </a:rPr>
              <a:t>Тохиолдлын тухай </a:t>
            </a:r>
            <a:r>
              <a:rPr lang="mn-MN" sz="7200" dirty="0">
                <a:solidFill>
                  <a:srgbClr val="FF0000"/>
                </a:solidFill>
                <a:effectLst/>
                <a:latin typeface="Arial" panose="020B0604020202020204" pitchFamily="34" charset="0"/>
                <a:ea typeface="Calibri" panose="020F0502020204030204" pitchFamily="34" charset="0"/>
                <a:cs typeface="Arial" panose="020B0604020202020204" pitchFamily="34" charset="0"/>
              </a:rPr>
              <a:t>мэдлэг,  хандлага хангалтгүй </a:t>
            </a:r>
            <a:r>
              <a:rPr lang="mn-MN" sz="7200" dirty="0">
                <a:effectLst/>
                <a:latin typeface="Arial" panose="020B0604020202020204" pitchFamily="34" charset="0"/>
                <a:ea typeface="Calibri" panose="020F0502020204030204" pitchFamily="34" charset="0"/>
                <a:cs typeface="Arial" panose="020B0604020202020204" pitchFamily="34" charset="0"/>
              </a:rPr>
              <a:t>байх</a:t>
            </a:r>
          </a:p>
          <a:p>
            <a:pPr algn="just"/>
            <a:r>
              <a:rPr lang="mn-MN" sz="7200" dirty="0">
                <a:latin typeface="Arial" panose="020B0604020202020204" pitchFamily="34" charset="0"/>
                <a:ea typeface="Calibri" panose="020F0502020204030204" pitchFamily="34" charset="0"/>
                <a:cs typeface="Arial" panose="020B0604020202020204" pitchFamily="34" charset="0"/>
              </a:rPr>
              <a:t>М</a:t>
            </a:r>
            <a:r>
              <a:rPr lang="mn-MN" sz="7200" dirty="0">
                <a:effectLst/>
                <a:latin typeface="Arial" panose="020B0604020202020204" pitchFamily="34" charset="0"/>
                <a:ea typeface="Calibri" panose="020F0502020204030204" pitchFamily="34" charset="0"/>
                <a:cs typeface="Arial" panose="020B0604020202020204" pitchFamily="34" charset="0"/>
              </a:rPr>
              <a:t>эдээлсэн хүнийг </a:t>
            </a:r>
            <a:r>
              <a:rPr lang="mn-MN" sz="7200" dirty="0">
                <a:solidFill>
                  <a:srgbClr val="FF0000"/>
                </a:solidFill>
                <a:effectLst/>
                <a:latin typeface="Arial" panose="020B0604020202020204" pitchFamily="34" charset="0"/>
                <a:ea typeface="Calibri" panose="020F0502020204030204" pitchFamily="34" charset="0"/>
                <a:cs typeface="Arial" panose="020B0604020202020204" pitchFamily="34" charset="0"/>
              </a:rPr>
              <a:t>дэмжин урамшуулдаггүй </a:t>
            </a:r>
            <a:r>
              <a:rPr lang="mn-MN" sz="7200" dirty="0">
                <a:effectLst/>
                <a:latin typeface="Arial" panose="020B0604020202020204" pitchFamily="34" charset="0"/>
                <a:ea typeface="Calibri" panose="020F0502020204030204" pitchFamily="34" charset="0"/>
                <a:cs typeface="Arial" panose="020B0604020202020204" pitchFamily="34" charset="0"/>
              </a:rPr>
              <a:t>байх</a:t>
            </a:r>
          </a:p>
          <a:p>
            <a:pPr algn="just"/>
            <a:r>
              <a:rPr lang="mn-MN" sz="7200" dirty="0">
                <a:latin typeface="Arial" panose="020B0604020202020204" pitchFamily="34" charset="0"/>
                <a:ea typeface="Calibri" panose="020F0502020204030204" pitchFamily="34" charset="0"/>
                <a:cs typeface="Arial" panose="020B0604020202020204" pitchFamily="34" charset="0"/>
              </a:rPr>
              <a:t>Т</a:t>
            </a:r>
            <a:r>
              <a:rPr lang="mn-MN" sz="7200" dirty="0">
                <a:effectLst/>
                <a:latin typeface="Arial" panose="020B0604020202020204" pitchFamily="34" charset="0"/>
                <a:ea typeface="Calibri" panose="020F0502020204030204" pitchFamily="34" charset="0"/>
                <a:cs typeface="Arial" panose="020B0604020202020204" pitchFamily="34" charset="0"/>
              </a:rPr>
              <a:t>охиолдол давтагдахаас сэргийлэн авч хэрэгжүүлсэн арга хэмжээний талаар </a:t>
            </a:r>
            <a:r>
              <a:rPr lang="mn-MN" sz="7200" dirty="0">
                <a:solidFill>
                  <a:srgbClr val="FF0000"/>
                </a:solidFill>
                <a:effectLst/>
                <a:latin typeface="Arial" panose="020B0604020202020204" pitchFamily="34" charset="0"/>
                <a:ea typeface="Calibri" panose="020F0502020204030204" pitchFamily="34" charset="0"/>
                <a:cs typeface="Arial" panose="020B0604020202020204" pitchFamily="34" charset="0"/>
              </a:rPr>
              <a:t>эргэн мэдээлдэг тогтолцоо байхгүй, цогц арга хэмжээг </a:t>
            </a:r>
            <a:r>
              <a:rPr lang="mn-MN" sz="7200" dirty="0">
                <a:solidFill>
                  <a:srgbClr val="000000"/>
                </a:solidFill>
                <a:effectLst/>
                <a:latin typeface="Arial" panose="020B0604020202020204" pitchFamily="34" charset="0"/>
                <a:ea typeface="Calibri" panose="020F0502020204030204" pitchFamily="34" charset="0"/>
                <a:cs typeface="Arial" panose="020B0604020202020204" pitchFamily="34" charset="0"/>
              </a:rPr>
              <a:t>бүрэн хэрэгжүүлдэггүй</a:t>
            </a:r>
          </a:p>
          <a:p>
            <a:pPr algn="just"/>
            <a:r>
              <a:rPr lang="mn-MN" sz="7200" dirty="0">
                <a:latin typeface="Arial" panose="020B0604020202020204" pitchFamily="34" charset="0"/>
                <a:ea typeface="Calibri" panose="020F0502020204030204" pitchFamily="34" charset="0"/>
                <a:cs typeface="Arial" panose="020B0604020202020204" pitchFamily="34" charset="0"/>
              </a:rPr>
              <a:t>Т</a:t>
            </a:r>
            <a:r>
              <a:rPr lang="mn-MN" sz="7200" dirty="0">
                <a:effectLst/>
                <a:latin typeface="Arial" panose="020B0604020202020204" pitchFamily="34" charset="0"/>
                <a:ea typeface="Calibri" panose="020F0502020204030204" pitchFamily="34" charset="0"/>
                <a:cs typeface="Arial" panose="020B0604020202020204" pitchFamily="34" charset="0"/>
              </a:rPr>
              <a:t>охиолдолд </a:t>
            </a:r>
            <a:r>
              <a:rPr lang="mn-MN" sz="7200" dirty="0">
                <a:solidFill>
                  <a:srgbClr val="FF0000"/>
                </a:solidFill>
                <a:effectLst/>
                <a:latin typeface="Arial" panose="020B0604020202020204" pitchFamily="34" charset="0"/>
                <a:ea typeface="Calibri" panose="020F0502020204030204" pitchFamily="34" charset="0"/>
                <a:cs typeface="Arial" panose="020B0604020202020204" pitchFamily="34" charset="0"/>
              </a:rPr>
              <a:t>дүн шинжилгээ хийх ур чадвар дутмаг </a:t>
            </a:r>
            <a:r>
              <a:rPr lang="mn-MN" sz="7200" dirty="0">
                <a:effectLst/>
                <a:latin typeface="Arial" panose="020B0604020202020204" pitchFamily="34" charset="0"/>
                <a:ea typeface="Calibri" panose="020F0502020204030204" pitchFamily="34" charset="0"/>
                <a:cs typeface="Arial" panose="020B0604020202020204" pitchFamily="34" charset="0"/>
              </a:rPr>
              <a:t>байх </a:t>
            </a:r>
          </a:p>
          <a:p>
            <a:pPr algn="just"/>
            <a:r>
              <a:rPr lang="mn-MN" sz="7200" dirty="0">
                <a:effectLst/>
                <a:latin typeface="Arial" panose="020B0604020202020204" pitchFamily="34" charset="0"/>
                <a:ea typeface="Calibri" panose="020F0502020204030204" pitchFamily="34" charset="0"/>
                <a:cs typeface="Arial" panose="020B0604020202020204" pitchFamily="34" charset="0"/>
              </a:rPr>
              <a:t> </a:t>
            </a:r>
            <a:r>
              <a:rPr lang="mn-MN" sz="7200" dirty="0">
                <a:solidFill>
                  <a:srgbClr val="000000"/>
                </a:solidFill>
                <a:latin typeface="Arial" panose="020B0604020202020204" pitchFamily="34" charset="0"/>
                <a:ea typeface="Calibri" panose="020F0502020204030204" pitchFamily="34" charset="0"/>
                <a:cs typeface="Arial" panose="020B0604020202020204" pitchFamily="34" charset="0"/>
              </a:rPr>
              <a:t>Т</a:t>
            </a:r>
            <a:r>
              <a:rPr lang="mn-MN" sz="7200" dirty="0">
                <a:solidFill>
                  <a:srgbClr val="000000"/>
                </a:solidFill>
                <a:effectLst/>
                <a:latin typeface="Arial" panose="020B0604020202020204" pitchFamily="34" charset="0"/>
                <a:ea typeface="Calibri" panose="020F0502020204030204" pitchFamily="34" charset="0"/>
                <a:cs typeface="Arial" panose="020B0604020202020204" pitchFamily="34" charset="0"/>
              </a:rPr>
              <a:t>асаг нэгжийн түвшинд </a:t>
            </a:r>
            <a:r>
              <a:rPr lang="mn-MN" sz="7200" dirty="0">
                <a:solidFill>
                  <a:srgbClr val="FF0000"/>
                </a:solidFill>
                <a:effectLst/>
                <a:latin typeface="Arial" panose="020B0604020202020204" pitchFamily="34" charset="0"/>
                <a:ea typeface="Calibri" panose="020F0502020204030204" pitchFamily="34" charset="0"/>
                <a:cs typeface="Arial" panose="020B0604020202020204" pitchFamily="34" charset="0"/>
              </a:rPr>
              <a:t>хамтын ажиллагаа сул</a:t>
            </a:r>
            <a:r>
              <a:rPr lang="mn-MN" sz="7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US" sz="72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p>
            <a:pPr marL="0" indent="0" algn="just">
              <a:buNone/>
            </a:pPr>
            <a:endParaRPr lang="mn-MN" sz="7200" dirty="0">
              <a:effectLst/>
              <a:latin typeface="Arial" panose="020B0604020202020204" pitchFamily="34" charset="0"/>
              <a:ea typeface="Calibri" panose="020F0502020204030204" pitchFamily="34" charset="0"/>
              <a:cs typeface="Arial" panose="020B0604020202020204" pitchFamily="34" charset="0"/>
            </a:endParaRPr>
          </a:p>
          <a:p>
            <a:pPr marL="0" indent="0" algn="just">
              <a:buNone/>
            </a:pPr>
            <a:endParaRPr lang="mn-MN" sz="6400" dirty="0">
              <a:effectLst/>
              <a:latin typeface="Arial" panose="020B0604020202020204" pitchFamily="34" charset="0"/>
              <a:ea typeface="Calibri" panose="020F0502020204030204" pitchFamily="34" charset="0"/>
              <a:cs typeface="Times New Roman" panose="02020603050405020304" pitchFamily="18" charset="0"/>
            </a:endParaRPr>
          </a:p>
          <a:p>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graphicFrame>
        <p:nvGraphicFramePr>
          <p:cNvPr id="4" name="Chart 3">
            <a:extLst>
              <a:ext uri="{FF2B5EF4-FFF2-40B4-BE49-F238E27FC236}">
                <a16:creationId xmlns:a16="http://schemas.microsoft.com/office/drawing/2014/main" id="{4158814B-586C-4026-8408-08A24F6F6FC8}"/>
              </a:ext>
            </a:extLst>
          </p:cNvPr>
          <p:cNvGraphicFramePr/>
          <p:nvPr>
            <p:extLst>
              <p:ext uri="{D42A27DB-BD31-4B8C-83A1-F6EECF244321}">
                <p14:modId xmlns:p14="http://schemas.microsoft.com/office/powerpoint/2010/main" val="577261730"/>
              </p:ext>
            </p:extLst>
          </p:nvPr>
        </p:nvGraphicFramePr>
        <p:xfrm>
          <a:off x="309488" y="168812"/>
          <a:ext cx="7427743" cy="66891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440018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15C21-8ADC-4674-A8DD-E9332A1B18E0}"/>
              </a:ext>
            </a:extLst>
          </p:cNvPr>
          <p:cNvSpPr>
            <a:spLocks noGrp="1"/>
          </p:cNvSpPr>
          <p:nvPr>
            <p:ph type="title"/>
          </p:nvPr>
        </p:nvSpPr>
        <p:spPr/>
        <p:txBody>
          <a:bodyPr>
            <a:noAutofit/>
          </a:bodyPr>
          <a:lstStyle/>
          <a:p>
            <a:pPr algn="ctr"/>
            <a:r>
              <a:rPr lang="en-US" sz="3600" b="1" dirty="0">
                <a:effectLst/>
                <a:latin typeface="Arial" panose="020B0604020202020204" pitchFamily="34" charset="0"/>
                <a:ea typeface="Calibri" panose="020F0502020204030204" pitchFamily="34" charset="0"/>
                <a:cs typeface="Arial" panose="020B0604020202020204" pitchFamily="34" charset="0"/>
              </a:rPr>
              <a:t>ЭМС-</a:t>
            </a:r>
            <a:r>
              <a:rPr lang="en-US" sz="3600" b="1" dirty="0" err="1">
                <a:effectLst/>
                <a:latin typeface="Arial" panose="020B0604020202020204" pitchFamily="34" charset="0"/>
                <a:ea typeface="Calibri" panose="020F0502020204030204" pitchFamily="34" charset="0"/>
                <a:cs typeface="Arial" panose="020B0604020202020204" pitchFamily="34" charset="0"/>
              </a:rPr>
              <a:t>ын</a:t>
            </a:r>
            <a:r>
              <a:rPr lang="en-US" sz="3600" b="1" dirty="0">
                <a:effectLst/>
                <a:latin typeface="Arial" panose="020B0604020202020204" pitchFamily="34" charset="0"/>
                <a:ea typeface="Calibri" panose="020F0502020204030204" pitchFamily="34" charset="0"/>
                <a:cs typeface="Arial" panose="020B0604020202020204" pitchFamily="34" charset="0"/>
              </a:rPr>
              <a:t> 2019 </a:t>
            </a:r>
            <a:r>
              <a:rPr lang="en-US" sz="3600" b="1" dirty="0" err="1">
                <a:effectLst/>
                <a:latin typeface="Arial" panose="020B0604020202020204" pitchFamily="34" charset="0"/>
                <a:ea typeface="Calibri" panose="020F0502020204030204" pitchFamily="34" charset="0"/>
                <a:cs typeface="Arial" panose="020B0604020202020204" pitchFamily="34" charset="0"/>
              </a:rPr>
              <a:t>оны</a:t>
            </a:r>
            <a:r>
              <a:rPr lang="en-US" sz="3600" b="1" dirty="0">
                <a:effectLst/>
                <a:latin typeface="Arial" panose="020B0604020202020204" pitchFamily="34" charset="0"/>
                <a:ea typeface="Calibri" panose="020F0502020204030204" pitchFamily="34" charset="0"/>
                <a:cs typeface="Arial" panose="020B0604020202020204" pitchFamily="34" charset="0"/>
              </a:rPr>
              <a:t> А/536, А/537 </a:t>
            </a:r>
            <a:r>
              <a:rPr lang="en-US" sz="3600" b="1" dirty="0" err="1">
                <a:effectLst/>
                <a:latin typeface="Arial" panose="020B0604020202020204" pitchFamily="34" charset="0"/>
                <a:ea typeface="Calibri" panose="020F0502020204030204" pitchFamily="34" charset="0"/>
                <a:cs typeface="Arial" panose="020B0604020202020204" pitchFamily="34" charset="0"/>
              </a:rPr>
              <a:t>дугаар</a:t>
            </a:r>
            <a:r>
              <a:rPr lang="en-US" sz="3600" b="1" dirty="0">
                <a:effectLst/>
                <a:latin typeface="Arial" panose="020B0604020202020204" pitchFamily="34" charset="0"/>
                <a:ea typeface="Calibri" panose="020F0502020204030204" pitchFamily="34" charset="0"/>
                <a:cs typeface="Arial" panose="020B0604020202020204" pitchFamily="34" charset="0"/>
              </a:rPr>
              <a:t> </a:t>
            </a:r>
            <a:r>
              <a:rPr lang="en-US" sz="3600" b="1" dirty="0" err="1">
                <a:effectLst/>
                <a:latin typeface="Arial" panose="020B0604020202020204" pitchFamily="34" charset="0"/>
                <a:ea typeface="Calibri" panose="020F0502020204030204" pitchFamily="34" charset="0"/>
                <a:cs typeface="Arial" panose="020B0604020202020204" pitchFamily="34" charset="0"/>
              </a:rPr>
              <a:t>тушаал</a:t>
            </a:r>
            <a:r>
              <a:rPr lang="en-US" sz="3600" b="1" dirty="0">
                <a:effectLst/>
                <a:latin typeface="Arial" panose="020B0604020202020204" pitchFamily="34" charset="0"/>
                <a:ea typeface="Calibri" panose="020F0502020204030204" pitchFamily="34" charset="0"/>
                <a:cs typeface="Arial" panose="020B0604020202020204" pitchFamily="34" charset="0"/>
              </a:rPr>
              <a:t> </a:t>
            </a:r>
            <a:r>
              <a:rPr lang="en-US" sz="3600" b="1" dirty="0" err="1">
                <a:effectLst/>
                <a:latin typeface="Arial" panose="020B0604020202020204" pitchFamily="34" charset="0"/>
                <a:ea typeface="Calibri" panose="020F0502020204030204" pitchFamily="34" charset="0"/>
                <a:cs typeface="Arial" panose="020B0604020202020204" pitchFamily="34" charset="0"/>
              </a:rPr>
              <a:t>халдварын</a:t>
            </a:r>
            <a:r>
              <a:rPr lang="en-US" sz="3600" b="1" dirty="0">
                <a:effectLst/>
                <a:latin typeface="Arial" panose="020B0604020202020204" pitchFamily="34" charset="0"/>
                <a:ea typeface="Calibri" panose="020F0502020204030204" pitchFamily="34" charset="0"/>
                <a:cs typeface="Arial" panose="020B0604020202020204" pitchFamily="34" charset="0"/>
              </a:rPr>
              <a:t> </a:t>
            </a:r>
            <a:r>
              <a:rPr lang="en-US" sz="3600" b="1" dirty="0" err="1">
                <a:effectLst/>
                <a:latin typeface="Arial" panose="020B0604020202020204" pitchFamily="34" charset="0"/>
                <a:ea typeface="Calibri" panose="020F0502020204030204" pitchFamily="34" charset="0"/>
                <a:cs typeface="Arial" panose="020B0604020202020204" pitchFamily="34" charset="0"/>
              </a:rPr>
              <a:t>сэргийлэлт</a:t>
            </a:r>
            <a:r>
              <a:rPr lang="en-US" sz="3600" b="1" dirty="0">
                <a:effectLst/>
                <a:latin typeface="Arial" panose="020B0604020202020204" pitchFamily="34" charset="0"/>
                <a:ea typeface="Calibri" panose="020F0502020204030204" pitchFamily="34" charset="0"/>
                <a:cs typeface="Arial" panose="020B0604020202020204" pitchFamily="34" charset="0"/>
              </a:rPr>
              <a:t>, </a:t>
            </a:r>
            <a:r>
              <a:rPr lang="en-US" sz="3600" b="1" dirty="0" err="1">
                <a:effectLst/>
                <a:latin typeface="Arial" panose="020B0604020202020204" pitchFamily="34" charset="0"/>
                <a:ea typeface="Calibri" panose="020F0502020204030204" pitchFamily="34" charset="0"/>
                <a:cs typeface="Arial" panose="020B0604020202020204" pitchFamily="34" charset="0"/>
              </a:rPr>
              <a:t>хяналтын</a:t>
            </a:r>
            <a:r>
              <a:rPr lang="en-US" sz="3600" b="1" dirty="0">
                <a:effectLst/>
                <a:latin typeface="Arial" panose="020B0604020202020204" pitchFamily="34" charset="0"/>
                <a:ea typeface="Calibri" panose="020F0502020204030204" pitchFamily="34" charset="0"/>
                <a:cs typeface="Arial" panose="020B0604020202020204" pitchFamily="34" charset="0"/>
              </a:rPr>
              <a:t> </a:t>
            </a:r>
            <a:r>
              <a:rPr lang="mn-MN" sz="3600" b="1" dirty="0">
                <a:effectLst/>
                <a:latin typeface="Arial" panose="020B0604020202020204" pitchFamily="34" charset="0"/>
                <a:ea typeface="Calibri" panose="020F0502020204030204" pitchFamily="34" charset="0"/>
                <a:cs typeface="Arial" panose="020B0604020202020204" pitchFamily="34" charset="0"/>
              </a:rPr>
              <a:t>тушаалын хэрэгжилт</a:t>
            </a:r>
            <a:endParaRPr lang="en-US" sz="36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CF23CFCC-5808-46F8-AA5D-0C2DE432C225}"/>
              </a:ext>
            </a:extLst>
          </p:cNvPr>
          <p:cNvSpPr>
            <a:spLocks noGrp="1"/>
          </p:cNvSpPr>
          <p:nvPr>
            <p:ph idx="1"/>
          </p:nvPr>
        </p:nvSpPr>
        <p:spPr/>
        <p:txBody>
          <a:bodyPr/>
          <a:lstStyle/>
          <a:p>
            <a:r>
              <a:rPr lang="mn-MN" sz="2000" dirty="0">
                <a:effectLst/>
                <a:latin typeface="Arial" panose="020B0604020202020204" pitchFamily="34" charset="0"/>
                <a:ea typeface="Calibri" panose="020F0502020204030204" pitchFamily="34" charset="0"/>
                <a:cs typeface="Arial" panose="020B0604020202020204" pitchFamily="34" charset="0"/>
              </a:rPr>
              <a:t>21,7</a:t>
            </a:r>
            <a:r>
              <a:rPr lang="en-US" sz="2000" dirty="0">
                <a:effectLst/>
                <a:latin typeface="Arial" panose="020B0604020202020204" pitchFamily="34" charset="0"/>
                <a:ea typeface="Calibri" panose="020F0502020204030204" pitchFamily="34" charset="0"/>
                <a:cs typeface="Arial" panose="020B0604020202020204" pitchFamily="34" charset="0"/>
              </a:rPr>
              <a:t>% /57/ </a:t>
            </a:r>
            <a:r>
              <a:rPr lang="mn-MN" sz="2000" dirty="0">
                <a:effectLst/>
                <a:latin typeface="Arial" panose="020B0604020202020204" pitchFamily="34" charset="0"/>
                <a:ea typeface="Calibri" panose="020F0502020204030204" pitchFamily="34" charset="0"/>
                <a:cs typeface="Arial" panose="020B0604020202020204" pitchFamily="34" charset="0"/>
              </a:rPr>
              <a:t>тушаалыг хэрэгжүүлэхэд “хүндрэлтэй тулгардаг” </a:t>
            </a:r>
          </a:p>
          <a:p>
            <a:r>
              <a:rPr lang="mn-MN" sz="2000" dirty="0">
                <a:latin typeface="Arial" panose="020B0604020202020204" pitchFamily="34" charset="0"/>
                <a:ea typeface="Calibri" panose="020F0502020204030204" pitchFamily="34" charset="0"/>
                <a:cs typeface="Arial" panose="020B0604020202020204" pitchFamily="34" charset="0"/>
              </a:rPr>
              <a:t>ТҮ-тэй холб</a:t>
            </a:r>
            <a:r>
              <a:rPr lang="mn-MN" sz="2000" dirty="0">
                <a:effectLst/>
                <a:latin typeface="Arial" panose="020B0604020202020204" pitchFamily="34" charset="0"/>
                <a:ea typeface="Calibri" panose="020F0502020204030204" pitchFamily="34" charset="0"/>
                <a:cs typeface="Arial" panose="020B0604020202020204" pitchFamily="34" charset="0"/>
              </a:rPr>
              <a:t>оотой халдварыг </a:t>
            </a:r>
            <a:r>
              <a:rPr lang="mn-MN"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бүртгэх  тогтолцоо бүрдээгүй </a:t>
            </a:r>
            <a:r>
              <a:rPr lang="mn-MN" sz="2000" dirty="0">
                <a:effectLst/>
                <a:latin typeface="Arial" panose="020B0604020202020204" pitchFamily="34" charset="0"/>
                <a:ea typeface="Calibri" panose="020F0502020204030204" pitchFamily="34" charset="0"/>
                <a:cs typeface="Arial" panose="020B0604020202020204" pitchFamily="34" charset="0"/>
              </a:rPr>
              <a:t>тул хариу арга хэмжээ авдаггүй гэж 10 эмнэлгийн мэргэжилтэн хариулсан </a:t>
            </a:r>
          </a:p>
          <a:p>
            <a:r>
              <a:rPr lang="mn-MN" sz="2000" dirty="0">
                <a:latin typeface="Arial" panose="020B0604020202020204" pitchFamily="34" charset="0"/>
                <a:ea typeface="Calibri" panose="020F0502020204030204" pitchFamily="34" charset="0"/>
                <a:cs typeface="Arial" panose="020B0604020202020204" pitchFamily="34" charset="0"/>
              </a:rPr>
              <a:t>Э</a:t>
            </a:r>
            <a:r>
              <a:rPr lang="mn-MN" sz="2000" dirty="0">
                <a:effectLst/>
                <a:latin typeface="Arial" panose="020B0604020202020204" pitchFamily="34" charset="0"/>
                <a:ea typeface="Calibri" panose="020F0502020204030204" pitchFamily="34" charset="0"/>
                <a:cs typeface="Arial" panose="020B0604020202020204" pitchFamily="34" charset="0"/>
              </a:rPr>
              <a:t>мнэлгээс шалтгаалсан </a:t>
            </a:r>
            <a:r>
              <a:rPr lang="mn-MN"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халдварын шалтгааныг тодорхойлох, түүнд нөлөөлсөн хүчин зүйлсэд дүн шинжилгээ хийх мэдлэг, ур чадвар хангалтгүй </a:t>
            </a:r>
          </a:p>
          <a:p>
            <a:r>
              <a:rPr lang="mn-MN"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Тохиолдлын бүртгэлийн урамшууллын тогтолцоо байхгүй </a:t>
            </a:r>
            <a:r>
              <a:rPr lang="mn-MN" sz="2000" dirty="0">
                <a:effectLst/>
                <a:latin typeface="Arial" panose="020B0604020202020204" pitchFamily="34" charset="0"/>
                <a:ea typeface="Calibri" panose="020F0502020204030204" pitchFamily="34" charset="0"/>
                <a:cs typeface="Arial" panose="020B0604020202020204" pitchFamily="34" charset="0"/>
              </a:rPr>
              <a:t>зэрэг бэрхшээлүүд тулгардаг байна</a:t>
            </a:r>
          </a:p>
          <a:p>
            <a:r>
              <a:rPr lang="mn-MN" sz="2000" dirty="0">
                <a:solidFill>
                  <a:srgbClr val="FF0000"/>
                </a:solidFill>
                <a:latin typeface="Arial" panose="020B0604020202020204" pitchFamily="34" charset="0"/>
                <a:ea typeface="Calibri" panose="020F0502020204030204" pitchFamily="34" charset="0"/>
                <a:cs typeface="Arial" panose="020B0604020202020204" pitchFamily="34" charset="0"/>
              </a:rPr>
              <a:t>А</a:t>
            </a:r>
            <a:r>
              <a:rPr lang="mn-MN"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жлын хариуцлага муу, хайрамжгүй байдал, багийн  үйл ажиллагаа хангалтгүй </a:t>
            </a:r>
          </a:p>
          <a:p>
            <a:r>
              <a:rPr lang="mn-MN" sz="2000" dirty="0">
                <a:effectLst/>
                <a:latin typeface="Arial" panose="020B0604020202020204" pitchFamily="34" charset="0"/>
                <a:ea typeface="Calibri" panose="020F0502020204030204" pitchFamily="34" charset="0"/>
                <a:cs typeface="Arial" panose="020B0604020202020204" pitchFamily="34" charset="0"/>
              </a:rPr>
              <a:t>чанарын асуудлыг зөвхөн “</a:t>
            </a:r>
            <a:r>
              <a:rPr lang="mn-MN"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чанарын албаны ажил</a:t>
            </a:r>
            <a:r>
              <a:rPr lang="mn-MN" sz="2000" dirty="0">
                <a:effectLst/>
                <a:latin typeface="Arial" panose="020B0604020202020204" pitchFamily="34" charset="0"/>
                <a:ea typeface="Calibri" panose="020F0502020204030204" pitchFamily="34" charset="0"/>
                <a:cs typeface="Arial" panose="020B0604020202020204" pitchFamily="34" charset="0"/>
              </a:rPr>
              <a:t>” мэтээр боддог. </a:t>
            </a:r>
          </a:p>
          <a:p>
            <a:r>
              <a:rPr lang="mn-MN" sz="2000" dirty="0">
                <a:effectLst/>
                <a:latin typeface="Arial" panose="020B0604020202020204" pitchFamily="34" charset="0"/>
                <a:ea typeface="Calibri" panose="020F0502020204030204" pitchFamily="34" charset="0"/>
                <a:cs typeface="Arial" panose="020B0604020202020204" pitchFamily="34" charset="0"/>
              </a:rPr>
              <a:t>Ковид-19 үед эмнэлгийн дотоод халдварыг илрүүлэх, батлах, идэвхитэй тандалт хийх хугацаа бага, халдвар хяналтын албаны ажил амжихгүй, нэг удаагийн эм, </a:t>
            </a:r>
            <a:r>
              <a:rPr lang="mn-MN" sz="2000" dirty="0">
                <a:solidFill>
                  <a:srgbClr val="FF0000"/>
                </a:solidFill>
                <a:effectLst/>
                <a:latin typeface="Arial" panose="020B0604020202020204" pitchFamily="34" charset="0"/>
                <a:ea typeface="Calibri" panose="020F0502020204030204" pitchFamily="34" charset="0"/>
                <a:cs typeface="Arial" panose="020B0604020202020204" pitchFamily="34" charset="0"/>
              </a:rPr>
              <a:t>эмнэлгийн хэрэгслийн хангамж муу</a:t>
            </a:r>
            <a:endParaRPr lang="en-US" sz="2000" dirty="0">
              <a:solidFill>
                <a:srgbClr val="FF0000"/>
              </a:solidFill>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770681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096A0-971A-48EE-94FB-755FB637F9D0}"/>
              </a:ext>
            </a:extLst>
          </p:cNvPr>
          <p:cNvSpPr>
            <a:spLocks noGrp="1"/>
          </p:cNvSpPr>
          <p:nvPr>
            <p:ph type="title"/>
          </p:nvPr>
        </p:nvSpPr>
        <p:spPr/>
        <p:txBody>
          <a:bodyPr/>
          <a:lstStyle/>
          <a:p>
            <a:pPr algn="ctr"/>
            <a:r>
              <a:rPr lang="mn-MN" sz="2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ТҮ-ний чанар сайжруулах</a:t>
            </a:r>
            <a:r>
              <a:rPr lang="en-US" sz="2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mn-MN" sz="2800" b="1" dirty="0">
                <a:solidFill>
                  <a:srgbClr val="000000"/>
                </a:solidFill>
                <a:latin typeface="Arial" panose="020B0604020202020204" pitchFamily="34" charset="0"/>
                <a:ea typeface="Calibri" panose="020F0502020204030204" pitchFamily="34" charset="0"/>
                <a:cs typeface="Arial" panose="020B0604020202020204" pitchFamily="34" charset="0"/>
              </a:rPr>
              <a:t>арга, хэрэгслүүд</a:t>
            </a:r>
            <a:br>
              <a:rPr lang="mn-MN" sz="1800" dirty="0">
                <a:solidFill>
                  <a:srgbClr val="000000"/>
                </a:solidFill>
                <a:effectLst/>
                <a:latin typeface="Arial" panose="020B0604020202020204" pitchFamily="34" charset="0"/>
                <a:ea typeface="Calibri" panose="020F0502020204030204" pitchFamily="34" charset="0"/>
              </a:rPr>
            </a:br>
            <a:endParaRPr lang="en-US" dirty="0"/>
          </a:p>
        </p:txBody>
      </p:sp>
      <p:sp>
        <p:nvSpPr>
          <p:cNvPr id="3" name="Content Placeholder 2">
            <a:extLst>
              <a:ext uri="{FF2B5EF4-FFF2-40B4-BE49-F238E27FC236}">
                <a16:creationId xmlns:a16="http://schemas.microsoft.com/office/drawing/2014/main" id="{3B943424-0835-4399-84B4-6BDBC1CDC795}"/>
              </a:ext>
            </a:extLst>
          </p:cNvPr>
          <p:cNvSpPr>
            <a:spLocks noGrp="1"/>
          </p:cNvSpPr>
          <p:nvPr>
            <p:ph idx="1"/>
          </p:nvPr>
        </p:nvSpPr>
        <p:spPr>
          <a:xfrm>
            <a:off x="8314006" y="1097280"/>
            <a:ext cx="3039794" cy="5570806"/>
          </a:xfrm>
        </p:spPr>
        <p:txBody>
          <a:bodyPr>
            <a:noAutofit/>
          </a:bodyPr>
          <a:lstStyle/>
          <a:p>
            <a:r>
              <a:rPr lang="mn-MN" sz="1800" dirty="0">
                <a:solidFill>
                  <a:srgbClr val="000000"/>
                </a:solidFill>
                <a:effectLst/>
                <a:latin typeface="Arial" panose="020B0604020202020204" pitchFamily="34" charset="0"/>
                <a:ea typeface="Calibri" panose="020F0502020204030204" pitchFamily="34" charset="0"/>
              </a:rPr>
              <a:t>хяналтын хуудас /</a:t>
            </a:r>
            <a:r>
              <a:rPr lang="en-US" sz="1800" dirty="0">
                <a:solidFill>
                  <a:srgbClr val="000000"/>
                </a:solidFill>
                <a:effectLst/>
                <a:latin typeface="Arial" panose="020B0604020202020204" pitchFamily="34" charset="0"/>
                <a:ea typeface="Calibri" panose="020F0502020204030204" pitchFamily="34" charset="0"/>
              </a:rPr>
              <a:t>41%/</a:t>
            </a:r>
            <a:r>
              <a:rPr lang="mn-MN" sz="1800" dirty="0">
                <a:solidFill>
                  <a:srgbClr val="000000"/>
                </a:solidFill>
                <a:effectLst/>
                <a:latin typeface="Arial" panose="020B0604020202020204" pitchFamily="34" charset="0"/>
                <a:ea typeface="Calibri" panose="020F0502020204030204" pitchFamily="34" charset="0"/>
              </a:rPr>
              <a:t>,</a:t>
            </a:r>
          </a:p>
          <a:p>
            <a:r>
              <a:rPr lang="mn-MN" sz="1800" dirty="0">
                <a:solidFill>
                  <a:srgbClr val="000000"/>
                </a:solidFill>
                <a:effectLst/>
                <a:latin typeface="Arial" panose="020B0604020202020204" pitchFamily="34" charset="0"/>
                <a:ea typeface="Calibri" panose="020F0502020204030204" pitchFamily="34" charset="0"/>
              </a:rPr>
              <a:t> ижил мэргэжилтний үнэлгээ </a:t>
            </a:r>
            <a:r>
              <a:rPr lang="en-US" sz="1800" dirty="0">
                <a:solidFill>
                  <a:srgbClr val="000000"/>
                </a:solidFill>
                <a:effectLst/>
                <a:latin typeface="Arial" panose="020B0604020202020204" pitchFamily="34" charset="0"/>
                <a:ea typeface="Calibri" panose="020F0502020204030204" pitchFamily="34" charset="0"/>
              </a:rPr>
              <a:t>/36,4%/</a:t>
            </a:r>
            <a:endParaRPr lang="mn-MN" sz="1800" dirty="0">
              <a:solidFill>
                <a:srgbClr val="000000"/>
              </a:solidFill>
              <a:effectLst/>
              <a:latin typeface="Arial" panose="020B0604020202020204" pitchFamily="34" charset="0"/>
              <a:ea typeface="Calibri" panose="020F0502020204030204" pitchFamily="34" charset="0"/>
            </a:endParaRPr>
          </a:p>
          <a:p>
            <a:r>
              <a:rPr lang="mn-MN" sz="1800" dirty="0">
                <a:solidFill>
                  <a:srgbClr val="000000"/>
                </a:solidFill>
                <a:latin typeface="Arial" panose="020B0604020202020204" pitchFamily="34" charset="0"/>
                <a:ea typeface="Calibri" panose="020F0502020204030204" pitchFamily="34" charset="0"/>
              </a:rPr>
              <a:t>Тохиолдлын бүртгэл /6,7</a:t>
            </a:r>
            <a:r>
              <a:rPr lang="en-US" sz="1800" dirty="0">
                <a:solidFill>
                  <a:srgbClr val="000000"/>
                </a:solidFill>
                <a:latin typeface="Arial" panose="020B0604020202020204" pitchFamily="34" charset="0"/>
                <a:ea typeface="Calibri" panose="020F0502020204030204" pitchFamily="34" charset="0"/>
              </a:rPr>
              <a:t>%/</a:t>
            </a:r>
            <a:r>
              <a:rPr lang="mn-MN" sz="1800" dirty="0">
                <a:solidFill>
                  <a:srgbClr val="000000"/>
                </a:solidFill>
                <a:latin typeface="Arial" panose="020B0604020202020204" pitchFamily="34" charset="0"/>
                <a:ea typeface="Calibri" panose="020F0502020204030204" pitchFamily="34" charset="0"/>
              </a:rPr>
              <a:t> </a:t>
            </a:r>
            <a:endParaRPr lang="en-US" sz="1800" dirty="0">
              <a:solidFill>
                <a:srgbClr val="000000"/>
              </a:solidFill>
              <a:effectLst/>
              <a:latin typeface="Arial" panose="020B0604020202020204" pitchFamily="34" charset="0"/>
              <a:ea typeface="Calibri" panose="020F0502020204030204" pitchFamily="34" charset="0"/>
            </a:endParaRPr>
          </a:p>
          <a:p>
            <a:pPr marL="0" marR="0" indent="457200" algn="just">
              <a:lnSpc>
                <a:spcPct val="150000"/>
              </a:lnSpc>
              <a:spcBef>
                <a:spcPts val="0"/>
              </a:spcBef>
              <a:spcAft>
                <a:spcPts val="0"/>
              </a:spcAft>
            </a:pPr>
            <a:r>
              <a:rPr lang="mn-MN"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Бусад арга SWOT, PESTLE, KPI, Brainstorming, PDСA cycle, 5S, Kaizen, Diagram, Process mapping </a:t>
            </a:r>
          </a:p>
          <a:p>
            <a:pPr marL="0" marR="0" indent="457200" algn="just">
              <a:lnSpc>
                <a:spcPct val="150000"/>
              </a:lnSpc>
              <a:spcBef>
                <a:spcPts val="0"/>
              </a:spcBef>
              <a:spcAft>
                <a:spcPts val="0"/>
              </a:spcAft>
            </a:pPr>
            <a:r>
              <a:rPr lang="mn-MN"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Чанар сайжруулах аргуудаас “алийг нь ч ашигладаггүй “ 4 эмнэлгийн мэргэжилтэн</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Chart 3">
            <a:extLst>
              <a:ext uri="{FF2B5EF4-FFF2-40B4-BE49-F238E27FC236}">
                <a16:creationId xmlns:a16="http://schemas.microsoft.com/office/drawing/2014/main" id="{B0A9BD0A-854D-4ADF-9810-20BE29ED33A3}"/>
              </a:ext>
            </a:extLst>
          </p:cNvPr>
          <p:cNvGraphicFramePr/>
          <p:nvPr>
            <p:extLst>
              <p:ext uri="{D42A27DB-BD31-4B8C-83A1-F6EECF244321}">
                <p14:modId xmlns:p14="http://schemas.microsoft.com/office/powerpoint/2010/main" val="3415311478"/>
              </p:ext>
            </p:extLst>
          </p:nvPr>
        </p:nvGraphicFramePr>
        <p:xfrm>
          <a:off x="1603717" y="1097280"/>
          <a:ext cx="6485206" cy="57607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185524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6EE2C-3B88-455E-8816-FF1FE98E1CA3}"/>
              </a:ext>
            </a:extLst>
          </p:cNvPr>
          <p:cNvSpPr>
            <a:spLocks noGrp="1"/>
          </p:cNvSpPr>
          <p:nvPr>
            <p:ph type="title"/>
          </p:nvPr>
        </p:nvSpPr>
        <p:spPr>
          <a:xfrm>
            <a:off x="838200" y="365126"/>
            <a:ext cx="10515600" cy="1055712"/>
          </a:xfrm>
        </p:spPr>
        <p:txBody>
          <a:bodyPr>
            <a:normAutofit fontScale="90000"/>
          </a:bodyPr>
          <a:lstStyle/>
          <a:p>
            <a:pPr algn="ctr"/>
            <a:r>
              <a:rPr lang="mn-MN" sz="2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Сэтгэл ханамжийн судалгааны хэрэглээ</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graphicFrame>
        <p:nvGraphicFramePr>
          <p:cNvPr id="4" name="Content Placeholder 3">
            <a:extLst>
              <a:ext uri="{FF2B5EF4-FFF2-40B4-BE49-F238E27FC236}">
                <a16:creationId xmlns:a16="http://schemas.microsoft.com/office/drawing/2014/main" id="{E97F7DC1-ED89-4A7D-BB7E-A162CF487745}"/>
              </a:ext>
            </a:extLst>
          </p:cNvPr>
          <p:cNvGraphicFramePr>
            <a:graphicFrameLocks noGrp="1"/>
          </p:cNvGraphicFramePr>
          <p:nvPr>
            <p:ph idx="1"/>
            <p:extLst>
              <p:ext uri="{D42A27DB-BD31-4B8C-83A1-F6EECF244321}">
                <p14:modId xmlns:p14="http://schemas.microsoft.com/office/powerpoint/2010/main" val="2820225514"/>
              </p:ext>
            </p:extLst>
          </p:nvPr>
        </p:nvGraphicFramePr>
        <p:xfrm>
          <a:off x="1069146" y="858131"/>
          <a:ext cx="7638756" cy="5564232"/>
        </p:xfrm>
        <a:graphic>
          <a:graphicData uri="http://schemas.openxmlformats.org/drawingml/2006/table">
            <a:tbl>
              <a:tblPr firstRow="1" firstCol="1" bandRow="1">
                <a:tableStyleId>{5C22544A-7EE6-4342-B048-85BDC9FD1C3A}</a:tableStyleId>
              </a:tblPr>
              <a:tblGrid>
                <a:gridCol w="800251">
                  <a:extLst>
                    <a:ext uri="{9D8B030D-6E8A-4147-A177-3AD203B41FA5}">
                      <a16:colId xmlns:a16="http://schemas.microsoft.com/office/drawing/2014/main" val="3243631597"/>
                    </a:ext>
                  </a:extLst>
                </a:gridCol>
                <a:gridCol w="4390726">
                  <a:extLst>
                    <a:ext uri="{9D8B030D-6E8A-4147-A177-3AD203B41FA5}">
                      <a16:colId xmlns:a16="http://schemas.microsoft.com/office/drawing/2014/main" val="2196462859"/>
                    </a:ext>
                  </a:extLst>
                </a:gridCol>
                <a:gridCol w="1153551">
                  <a:extLst>
                    <a:ext uri="{9D8B030D-6E8A-4147-A177-3AD203B41FA5}">
                      <a16:colId xmlns:a16="http://schemas.microsoft.com/office/drawing/2014/main" val="167707342"/>
                    </a:ext>
                  </a:extLst>
                </a:gridCol>
                <a:gridCol w="1294228">
                  <a:extLst>
                    <a:ext uri="{9D8B030D-6E8A-4147-A177-3AD203B41FA5}">
                      <a16:colId xmlns:a16="http://schemas.microsoft.com/office/drawing/2014/main" val="4248136606"/>
                    </a:ext>
                  </a:extLst>
                </a:gridCol>
              </a:tblGrid>
              <a:tr h="804275">
                <a:tc rowSpan="2">
                  <a:txBody>
                    <a:bodyPr/>
                    <a:lstStyle/>
                    <a:p>
                      <a:pPr marL="0" marR="0">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rowSpan="2">
                  <a:txBody>
                    <a:bodyPr/>
                    <a:lstStyle/>
                    <a:p>
                      <a:pPr marL="0" marR="0">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Хэрэглээ</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gridSpan="2">
                  <a:txBody>
                    <a:bodyPr/>
                    <a:lstStyle/>
                    <a:p>
                      <a:pPr marL="0" marR="0">
                        <a:lnSpc>
                          <a:spcPct val="150000"/>
                        </a:lnSpc>
                        <a:spcBef>
                          <a:spcPts val="0"/>
                        </a:spcBef>
                        <a:spcAft>
                          <a:spcPts val="0"/>
                        </a:spcAft>
                      </a:pPr>
                      <a:r>
                        <a:rPr lang="mn-MN" sz="1800">
                          <a:effectLst/>
                          <a:latin typeface="Arial" panose="020B0604020202020204" pitchFamily="34" charset="0"/>
                          <a:cs typeface="Arial" panose="020B0604020202020204" pitchFamily="34" charset="0"/>
                        </a:rPr>
                        <a:t>Судалгаанд хамрагдсан </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en-US"/>
                    </a:p>
                  </a:txBody>
                  <a:tcPr/>
                </a:tc>
                <a:extLst>
                  <a:ext uri="{0D108BD9-81ED-4DB2-BD59-A6C34878D82A}">
                    <a16:rowId xmlns:a16="http://schemas.microsoft.com/office/drawing/2014/main" val="4020517716"/>
                  </a:ext>
                </a:extLst>
              </a:tr>
              <a:tr h="426499">
                <a:tc vMerge="1">
                  <a:txBody>
                    <a:bodyPr/>
                    <a:lstStyle/>
                    <a:p>
                      <a:endParaRPr lang="en-US"/>
                    </a:p>
                  </a:txBody>
                  <a:tcPr/>
                </a:tc>
                <a:tc vMerge="1">
                  <a:txBody>
                    <a:bodyPr/>
                    <a:lstStyle/>
                    <a:p>
                      <a:endParaRPr lang="en-US"/>
                    </a:p>
                  </a:txBody>
                  <a:tcPr/>
                </a:tc>
                <a:tc>
                  <a:txBody>
                    <a:bodyPr/>
                    <a:lstStyle/>
                    <a:p>
                      <a:pPr marL="0" marR="0">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 тоо</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 хувь</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513735757"/>
                  </a:ext>
                </a:extLst>
              </a:tr>
              <a:tr h="419581">
                <a:tc>
                  <a:txBody>
                    <a:bodyPr/>
                    <a:lstStyle/>
                    <a:p>
                      <a:pPr marL="0" marR="0">
                        <a:lnSpc>
                          <a:spcPct val="150000"/>
                        </a:lnSpc>
                        <a:spcBef>
                          <a:spcPts val="0"/>
                        </a:spcBef>
                        <a:spcAft>
                          <a:spcPts val="0"/>
                        </a:spcAft>
                      </a:pPr>
                      <a:r>
                        <a:rPr lang="mn-MN" sz="1800">
                          <a:effectLst/>
                          <a:latin typeface="Arial" panose="020B0604020202020204" pitchFamily="34" charset="0"/>
                          <a:cs typeface="Arial" panose="020B0604020202020204" pitchFamily="34" charset="0"/>
                        </a:rPr>
                        <a:t>1</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ТҮЧАБ-ны төлөвлөгөөнд тусгадаг</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175</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1800">
                          <a:effectLst/>
                          <a:latin typeface="Arial" panose="020B0604020202020204" pitchFamily="34" charset="0"/>
                          <a:cs typeface="Arial" panose="020B0604020202020204" pitchFamily="34" charset="0"/>
                        </a:rPr>
                        <a:t>65,6</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817440679"/>
                  </a:ext>
                </a:extLst>
              </a:tr>
              <a:tr h="456827">
                <a:tc>
                  <a:txBody>
                    <a:bodyPr/>
                    <a:lstStyle/>
                    <a:p>
                      <a:pPr marL="0" marR="0">
                        <a:lnSpc>
                          <a:spcPct val="150000"/>
                        </a:lnSpc>
                        <a:spcBef>
                          <a:spcPts val="0"/>
                        </a:spcBef>
                        <a:spcAft>
                          <a:spcPts val="0"/>
                        </a:spcAft>
                      </a:pPr>
                      <a:r>
                        <a:rPr lang="mn-MN" sz="1800">
                          <a:effectLst/>
                          <a:latin typeface="Arial" panose="020B0604020202020204" pitchFamily="34" charset="0"/>
                          <a:cs typeface="Arial" panose="020B0604020202020204" pitchFamily="34" charset="0"/>
                        </a:rPr>
                        <a:t>2</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Удирдлагад танилцуулж хэлэлцүүлдэг</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58</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1800">
                          <a:effectLst/>
                          <a:latin typeface="Arial" panose="020B0604020202020204" pitchFamily="34" charset="0"/>
                          <a:cs typeface="Arial" panose="020B0604020202020204" pitchFamily="34" charset="0"/>
                        </a:rPr>
                        <a:t>21,8</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107814352"/>
                  </a:ext>
                </a:extLst>
              </a:tr>
              <a:tr h="804275">
                <a:tc>
                  <a:txBody>
                    <a:bodyPr/>
                    <a:lstStyle/>
                    <a:p>
                      <a:pPr marL="0" marR="0">
                        <a:lnSpc>
                          <a:spcPct val="150000"/>
                        </a:lnSpc>
                        <a:spcBef>
                          <a:spcPts val="0"/>
                        </a:spcBef>
                        <a:spcAft>
                          <a:spcPts val="0"/>
                        </a:spcAft>
                      </a:pPr>
                      <a:r>
                        <a:rPr lang="mn-MN" sz="1800">
                          <a:effectLst/>
                          <a:latin typeface="Arial" panose="020B0604020202020204" pitchFamily="34" charset="0"/>
                          <a:cs typeface="Arial" panose="020B0604020202020204" pitchFamily="34" charset="0"/>
                        </a:rPr>
                        <a:t>3</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Төсөв хуваарилуулах үндэслэл болгодог</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7</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2,6</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806500969"/>
                  </a:ext>
                </a:extLst>
              </a:tr>
              <a:tr h="464787">
                <a:tc>
                  <a:txBody>
                    <a:bodyPr/>
                    <a:lstStyle/>
                    <a:p>
                      <a:pPr marL="0" marR="0">
                        <a:lnSpc>
                          <a:spcPct val="150000"/>
                        </a:lnSpc>
                        <a:spcBef>
                          <a:spcPts val="0"/>
                        </a:spcBef>
                        <a:spcAft>
                          <a:spcPts val="0"/>
                        </a:spcAft>
                      </a:pPr>
                      <a:r>
                        <a:rPr lang="mn-MN" sz="1800">
                          <a:effectLst/>
                          <a:latin typeface="Arial" panose="020B0604020202020204" pitchFamily="34" charset="0"/>
                          <a:cs typeface="Arial" panose="020B0604020202020204" pitchFamily="34" charset="0"/>
                        </a:rPr>
                        <a:t>4</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ЭМЯ, бусад газарт хүргүүлдэг</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6</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2,2</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87978231"/>
                  </a:ext>
                </a:extLst>
              </a:tr>
              <a:tr h="456827">
                <a:tc>
                  <a:txBody>
                    <a:bodyPr/>
                    <a:lstStyle/>
                    <a:p>
                      <a:pPr marL="0" marR="0">
                        <a:lnSpc>
                          <a:spcPct val="150000"/>
                        </a:lnSpc>
                        <a:spcBef>
                          <a:spcPts val="0"/>
                        </a:spcBef>
                        <a:spcAft>
                          <a:spcPts val="0"/>
                        </a:spcAft>
                      </a:pPr>
                      <a:r>
                        <a:rPr lang="mn-MN" sz="1800">
                          <a:effectLst/>
                          <a:latin typeface="Arial" panose="020B0604020202020204" pitchFamily="34" charset="0"/>
                          <a:cs typeface="Arial" panose="020B0604020202020204" pitchFamily="34" charset="0"/>
                        </a:rPr>
                        <a:t>5</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Эмнэлгийн цахимд байршуулдаг</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2</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0,7</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973386175"/>
                  </a:ext>
                </a:extLst>
              </a:tr>
              <a:tr h="302829">
                <a:tc>
                  <a:txBody>
                    <a:bodyPr/>
                    <a:lstStyle/>
                    <a:p>
                      <a:pPr marL="0" marR="0">
                        <a:lnSpc>
                          <a:spcPct val="150000"/>
                        </a:lnSpc>
                        <a:spcBef>
                          <a:spcPts val="0"/>
                        </a:spcBef>
                        <a:spcAft>
                          <a:spcPts val="0"/>
                        </a:spcAft>
                      </a:pPr>
                      <a:r>
                        <a:rPr lang="mn-MN" sz="1800">
                          <a:effectLst/>
                          <a:latin typeface="Arial" panose="020B0604020202020204" pitchFamily="34" charset="0"/>
                          <a:cs typeface="Arial" panose="020B0604020202020204" pitchFamily="34" charset="0"/>
                        </a:rPr>
                        <a:t>6</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Бусад</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5</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1,9</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54448373"/>
                  </a:ext>
                </a:extLst>
              </a:tr>
              <a:tr h="456827">
                <a:tc>
                  <a:txBody>
                    <a:bodyPr/>
                    <a:lstStyle/>
                    <a:p>
                      <a:pPr marL="0" marR="0">
                        <a:lnSpc>
                          <a:spcPct val="150000"/>
                        </a:lnSpc>
                        <a:spcBef>
                          <a:spcPts val="0"/>
                        </a:spcBef>
                        <a:spcAft>
                          <a:spcPts val="0"/>
                        </a:spcAft>
                      </a:pPr>
                      <a:r>
                        <a:rPr lang="mn-MN" sz="1800">
                          <a:effectLst/>
                          <a:latin typeface="Arial" panose="020B0604020202020204" pitchFamily="34" charset="0"/>
                          <a:cs typeface="Arial" panose="020B0604020202020204" pitchFamily="34" charset="0"/>
                        </a:rPr>
                        <a:t>7</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Бараг ашигладаггүй</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10</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3,7</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898452026"/>
                  </a:ext>
                </a:extLst>
              </a:tr>
              <a:tr h="456827">
                <a:tc>
                  <a:txBody>
                    <a:bodyPr/>
                    <a:lstStyle/>
                    <a:p>
                      <a:pPr marL="0" marR="0">
                        <a:lnSpc>
                          <a:spcPct val="150000"/>
                        </a:lnSpc>
                        <a:spcBef>
                          <a:spcPts val="0"/>
                        </a:spcBef>
                        <a:spcAft>
                          <a:spcPts val="0"/>
                        </a:spcAft>
                      </a:pPr>
                      <a:r>
                        <a:rPr lang="mn-MN" sz="1800">
                          <a:effectLst/>
                          <a:latin typeface="Arial" panose="020B0604020202020204" pitchFamily="34" charset="0"/>
                          <a:cs typeface="Arial" panose="020B0604020202020204" pitchFamily="34" charset="0"/>
                        </a:rPr>
                        <a:t>8</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mn-MN" sz="1800">
                          <a:effectLst/>
                          <a:latin typeface="Arial" panose="020B0604020202020204" pitchFamily="34" charset="0"/>
                          <a:cs typeface="Arial" panose="020B0604020202020204" pitchFamily="34" charset="0"/>
                        </a:rPr>
                        <a:t>Хариулаагүй</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4</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1,5</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722784790"/>
                  </a:ext>
                </a:extLst>
              </a:tr>
              <a:tr h="456827">
                <a:tc>
                  <a:txBody>
                    <a:bodyPr/>
                    <a:lstStyle/>
                    <a:p>
                      <a:pPr marL="0" marR="0">
                        <a:lnSpc>
                          <a:spcPct val="150000"/>
                        </a:lnSpc>
                        <a:spcBef>
                          <a:spcPts val="0"/>
                        </a:spcBef>
                        <a:spcAft>
                          <a:spcPts val="0"/>
                        </a:spcAft>
                      </a:pPr>
                      <a:r>
                        <a:rPr lang="mn-MN" sz="1800">
                          <a:effectLst/>
                          <a:latin typeface="Arial" panose="020B0604020202020204" pitchFamily="34" charset="0"/>
                          <a:cs typeface="Arial" panose="020B0604020202020204" pitchFamily="34" charset="0"/>
                        </a:rPr>
                        <a:t> </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mn-MN" sz="1800" b="1" dirty="0">
                          <a:effectLst/>
                          <a:latin typeface="Arial" panose="020B0604020202020204" pitchFamily="34" charset="0"/>
                          <a:cs typeface="Arial" panose="020B0604020202020204" pitchFamily="34" charset="0"/>
                        </a:rPr>
                        <a:t>Нийт </a:t>
                      </a:r>
                      <a:endParaRPr lang="en-US" sz="18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1800" b="1" dirty="0">
                          <a:effectLst/>
                          <a:latin typeface="Arial" panose="020B0604020202020204" pitchFamily="34" charset="0"/>
                          <a:cs typeface="Arial" panose="020B0604020202020204" pitchFamily="34" charset="0"/>
                        </a:rPr>
                        <a:t>267</a:t>
                      </a:r>
                      <a:endParaRPr lang="en-US" sz="18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1800" b="1" dirty="0">
                          <a:effectLst/>
                          <a:latin typeface="Arial" panose="020B0604020202020204" pitchFamily="34" charset="0"/>
                          <a:cs typeface="Arial" panose="020B0604020202020204" pitchFamily="34" charset="0"/>
                        </a:rPr>
                        <a:t>100</a:t>
                      </a:r>
                      <a:endParaRPr lang="en-US" sz="18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624596781"/>
                  </a:ext>
                </a:extLst>
              </a:tr>
            </a:tbl>
          </a:graphicData>
        </a:graphic>
      </p:graphicFrame>
      <p:sp>
        <p:nvSpPr>
          <p:cNvPr id="6" name="TextBox 5">
            <a:extLst>
              <a:ext uri="{FF2B5EF4-FFF2-40B4-BE49-F238E27FC236}">
                <a16:creationId xmlns:a16="http://schemas.microsoft.com/office/drawing/2014/main" id="{1C38B357-516D-40A9-9A19-FCFF6AA8186A}"/>
              </a:ext>
            </a:extLst>
          </p:cNvPr>
          <p:cNvSpPr txBox="1"/>
          <p:nvPr/>
        </p:nvSpPr>
        <p:spPr>
          <a:xfrm>
            <a:off x="8707902" y="1111348"/>
            <a:ext cx="2876844" cy="5909310"/>
          </a:xfrm>
          <a:prstGeom prst="rect">
            <a:avLst/>
          </a:prstGeom>
          <a:noFill/>
        </p:spPr>
        <p:txBody>
          <a:bodyPr wrap="square">
            <a:spAutoFit/>
          </a:bodyPr>
          <a:lstStyle/>
          <a:p>
            <a:r>
              <a:rPr lang="mn-MN" sz="1800" dirty="0">
                <a:solidFill>
                  <a:srgbClr val="000000"/>
                </a:solidFill>
                <a:effectLst/>
                <a:latin typeface="Arial" panose="020B0604020202020204" pitchFamily="34" charset="0"/>
                <a:ea typeface="Calibri" panose="020F0502020204030204" pitchFamily="34" charset="0"/>
              </a:rPr>
              <a:t>Цөөн эмнэлгийн мэргэжилтэн сэтгэл ханамжийн судалгааны үр дүнг холбогдох газруудад хүргүүлэх, байгууллагын цахим хуудсанд байршуулснаар хэрэглээг хязгаарласан байхад 10 эмнэлгийн мэргэжилтэн сэтгэл ханамжийн судалгааны үр дүнг “бараг ашигладаггүй“ гэж хариулсан байна</a:t>
            </a:r>
          </a:p>
          <a:p>
            <a:r>
              <a:rPr lang="mn-MN" dirty="0">
                <a:solidFill>
                  <a:srgbClr val="000000"/>
                </a:solidFill>
                <a:latin typeface="Arial" panose="020B0604020202020204" pitchFamily="34" charset="0"/>
              </a:rPr>
              <a:t>Шинэ ЭМС-ын 2021 оны А/578 тоот/ цахим, линк, ЭМБ- сар бүр/ тайланг 6 сарын 15, 12 сарын 15-ЭМХТ-д-1 сарын 15 -ЭМЯ-нд</a:t>
            </a:r>
            <a:endParaRPr lang="en-US" dirty="0"/>
          </a:p>
        </p:txBody>
      </p:sp>
    </p:spTree>
    <p:extLst>
      <p:ext uri="{BB962C8B-B14F-4D97-AF65-F5344CB8AC3E}">
        <p14:creationId xmlns:p14="http://schemas.microsoft.com/office/powerpoint/2010/main" val="2988638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CE7D6-6026-45F6-B6EB-67BC96977996}"/>
              </a:ext>
            </a:extLst>
          </p:cNvPr>
          <p:cNvSpPr>
            <a:spLocks noGrp="1"/>
          </p:cNvSpPr>
          <p:nvPr>
            <p:ph type="title"/>
          </p:nvPr>
        </p:nvSpPr>
        <p:spPr/>
        <p:txBody>
          <a:bodyPr>
            <a:normAutofit/>
          </a:bodyPr>
          <a:lstStyle/>
          <a:p>
            <a:pPr algn="ctr"/>
            <a:r>
              <a:rPr lang="mn-MN" sz="2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Олон улсын эмнэлзүйн UpToDate цахим платформ</a:t>
            </a:r>
            <a:endParaRPr lang="en-US" sz="2800" dirty="0">
              <a:latin typeface="Arial" panose="020B0604020202020204" pitchFamily="34" charset="0"/>
              <a:cs typeface="Arial" panose="020B0604020202020204" pitchFamily="34" charset="0"/>
            </a:endParaRPr>
          </a:p>
        </p:txBody>
      </p:sp>
      <p:graphicFrame>
        <p:nvGraphicFramePr>
          <p:cNvPr id="4" name="Content Placeholder 3">
            <a:extLst>
              <a:ext uri="{FF2B5EF4-FFF2-40B4-BE49-F238E27FC236}">
                <a16:creationId xmlns:a16="http://schemas.microsoft.com/office/drawing/2014/main" id="{7FB377AD-3BF3-4277-A230-925FACA557B6}"/>
              </a:ext>
            </a:extLst>
          </p:cNvPr>
          <p:cNvGraphicFramePr>
            <a:graphicFrameLocks noGrp="1"/>
          </p:cNvGraphicFramePr>
          <p:nvPr>
            <p:ph idx="1"/>
            <p:extLst>
              <p:ext uri="{D42A27DB-BD31-4B8C-83A1-F6EECF244321}">
                <p14:modId xmlns:p14="http://schemas.microsoft.com/office/powerpoint/2010/main" val="3580654634"/>
              </p:ext>
            </p:extLst>
          </p:nvPr>
        </p:nvGraphicFramePr>
        <p:xfrm>
          <a:off x="838200" y="1825625"/>
          <a:ext cx="7108873"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E7474E97-FD68-4822-878F-6E8D69B9ABCA}"/>
              </a:ext>
            </a:extLst>
          </p:cNvPr>
          <p:cNvSpPr txBox="1"/>
          <p:nvPr/>
        </p:nvSpPr>
        <p:spPr>
          <a:xfrm>
            <a:off x="8145194" y="1519311"/>
            <a:ext cx="3010485" cy="4618059"/>
          </a:xfrm>
          <a:prstGeom prst="rect">
            <a:avLst/>
          </a:prstGeom>
          <a:noFill/>
        </p:spPr>
        <p:txBody>
          <a:bodyPr wrap="square">
            <a:spAutoFit/>
          </a:bodyPr>
          <a:lstStyle/>
          <a:p>
            <a:pPr marL="285750" marR="0" indent="-285750" algn="just">
              <a:lnSpc>
                <a:spcPct val="150000"/>
              </a:lnSpc>
              <a:spcBef>
                <a:spcPts val="0"/>
              </a:spcBef>
              <a:spcAft>
                <a:spcPts val="0"/>
              </a:spcAft>
              <a:buFont typeface="Arial" panose="020B0604020202020204" pitchFamily="34" charset="0"/>
              <a:buChar char="•"/>
            </a:pPr>
            <a:r>
              <a:rPr lang="mn-MN" dirty="0">
                <a:solidFill>
                  <a:srgbClr val="000000"/>
                </a:solidFill>
                <a:latin typeface="Arial" panose="020B0604020202020204" pitchFamily="34" charset="0"/>
                <a:ea typeface="Calibri" panose="020F0502020204030204" pitchFamily="34" charset="0"/>
                <a:cs typeface="Times New Roman" panose="02020603050405020304" pitchFamily="18" charset="0"/>
              </a:rPr>
              <a:t>А</a:t>
            </a:r>
            <a:r>
              <a:rPr lang="mn-MN"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нгли хэлний мэдлэг</a:t>
            </a:r>
          </a:p>
          <a:p>
            <a:pPr marL="285750" marR="0" indent="-285750" algn="just">
              <a:lnSpc>
                <a:spcPct val="150000"/>
              </a:lnSpc>
              <a:spcBef>
                <a:spcPts val="0"/>
              </a:spcBef>
              <a:spcAft>
                <a:spcPts val="0"/>
              </a:spcAft>
              <a:buFont typeface="Arial" panose="020B0604020202020204" pitchFamily="34" charset="0"/>
              <a:buChar char="•"/>
            </a:pPr>
            <a:r>
              <a:rPr lang="mn-MN" dirty="0">
                <a:solidFill>
                  <a:srgbClr val="000000"/>
                </a:solidFill>
                <a:latin typeface="Arial" panose="020B0604020202020204" pitchFamily="34" charset="0"/>
                <a:ea typeface="Calibri" panose="020F0502020204030204" pitchFamily="34" charset="0"/>
                <a:cs typeface="Times New Roman" panose="02020603050405020304" pitchFamily="18" charset="0"/>
              </a:rPr>
              <a:t>П</a:t>
            </a:r>
            <a:r>
              <a:rPr lang="mn-MN"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рограмын сургалт</a:t>
            </a:r>
          </a:p>
          <a:p>
            <a:pPr marL="285750" marR="0" indent="-285750" algn="just">
              <a:lnSpc>
                <a:spcPct val="150000"/>
              </a:lnSpc>
              <a:spcBef>
                <a:spcPts val="0"/>
              </a:spcBef>
              <a:spcAft>
                <a:spcPts val="0"/>
              </a:spcAft>
              <a:buFont typeface="Arial" panose="020B0604020202020204" pitchFamily="34" charset="0"/>
              <a:buChar char="•"/>
            </a:pPr>
            <a:r>
              <a:rPr lang="mn-MN"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UpToDate-ийг  эмнэлзүйд  хэрэглэх журам батлах</a:t>
            </a:r>
          </a:p>
          <a:p>
            <a:pPr marL="285750" marR="0" indent="-285750" algn="just">
              <a:lnSpc>
                <a:spcPct val="150000"/>
              </a:lnSpc>
              <a:spcBef>
                <a:spcPts val="0"/>
              </a:spcBef>
              <a:spcAft>
                <a:spcPts val="0"/>
              </a:spcAft>
              <a:buFont typeface="Arial" panose="020B0604020202020204" pitchFamily="34" charset="0"/>
              <a:buChar char="•"/>
            </a:pPr>
            <a:r>
              <a:rPr lang="mn-MN"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UpToDate-ийн эм, эмнэлгийн хэрэгсэл, тоног төхөөрөмжийн хангамж</a:t>
            </a:r>
          </a:p>
          <a:p>
            <a:pPr marL="285750" marR="0" indent="-285750" algn="just">
              <a:lnSpc>
                <a:spcPct val="150000"/>
              </a:lnSpc>
              <a:spcBef>
                <a:spcPts val="0"/>
              </a:spcBef>
              <a:spcAft>
                <a:spcPts val="0"/>
              </a:spcAft>
              <a:buFont typeface="Arial" panose="020B0604020202020204" pitchFamily="34" charset="0"/>
              <a:buChar char="•"/>
            </a:pPr>
            <a:r>
              <a:rPr lang="mn-MN"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Компьютер, интернетийн хангамж</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3001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BADD2-75BE-4446-B1A9-108763523021}"/>
              </a:ext>
            </a:extLst>
          </p:cNvPr>
          <p:cNvSpPr>
            <a:spLocks noGrp="1"/>
          </p:cNvSpPr>
          <p:nvPr>
            <p:ph type="title"/>
          </p:nvPr>
        </p:nvSpPr>
        <p:spPr/>
        <p:txBody>
          <a:bodyPr>
            <a:noAutofit/>
          </a:bodyPr>
          <a:lstStyle/>
          <a:p>
            <a:pPr algn="ctr"/>
            <a:r>
              <a:rPr lang="mn-MN" sz="32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Чанар сайжруулах арга замуудыг тодорхойлсон байдал</a:t>
            </a:r>
            <a:br>
              <a:rPr lang="en-US" sz="3200" b="1" dirty="0">
                <a:effectLst/>
                <a:latin typeface="Arial" panose="020B0604020202020204" pitchFamily="34" charset="0"/>
                <a:ea typeface="Calibri" panose="020F0502020204030204" pitchFamily="34" charset="0"/>
                <a:cs typeface="Arial" panose="020B0604020202020204" pitchFamily="34" charset="0"/>
              </a:rPr>
            </a:br>
            <a:endParaRPr lang="en-US" sz="32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9FB8370-DC1A-4C82-B5F2-9647703EB389}"/>
              </a:ext>
            </a:extLst>
          </p:cNvPr>
          <p:cNvSpPr>
            <a:spLocks noGrp="1"/>
          </p:cNvSpPr>
          <p:nvPr>
            <p:ph idx="1"/>
          </p:nvPr>
        </p:nvSpPr>
        <p:spPr>
          <a:xfrm>
            <a:off x="838200" y="1825624"/>
            <a:ext cx="10515600" cy="5032376"/>
          </a:xfrm>
        </p:spPr>
        <p:txBody>
          <a:bodyPr>
            <a:normAutofit fontScale="85000" lnSpcReduction="20000"/>
          </a:bodyPr>
          <a:lstStyle/>
          <a:p>
            <a:pPr algn="just">
              <a:lnSpc>
                <a:spcPct val="150000"/>
              </a:lnSpc>
              <a:spcBef>
                <a:spcPts val="0"/>
              </a:spcBef>
            </a:pPr>
            <a:r>
              <a:rPr lang="mn-MN" sz="2600" dirty="0">
                <a:solidFill>
                  <a:srgbClr val="000000"/>
                </a:solidFill>
                <a:effectLst/>
                <a:latin typeface="Arial" panose="020B0604020202020204" pitchFamily="34" charset="0"/>
                <a:ea typeface="Calibri" panose="020F0502020204030204" pitchFamily="34" charset="0"/>
                <a:cs typeface="Arial" panose="020B0604020202020204" pitchFamily="34" charset="0"/>
              </a:rPr>
              <a:t>1-рт цалингийн сүлжээг ТҮЭМ 8-9 түвшинд хүргэж, ЭМТҮЧАБА-г тогтвор суурьшилтай ажиллах нөхцөл бүрдэнэ.</a:t>
            </a:r>
            <a:endParaRPr lang="en-US" sz="26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50000"/>
              </a:lnSpc>
              <a:spcBef>
                <a:spcPts val="0"/>
              </a:spcBef>
            </a:pPr>
            <a:r>
              <a:rPr lang="mn-MN" sz="2600" dirty="0">
                <a:solidFill>
                  <a:srgbClr val="000000"/>
                </a:solidFill>
                <a:effectLst/>
                <a:latin typeface="Arial" panose="020B0604020202020204" pitchFamily="34" charset="0"/>
                <a:ea typeface="Calibri" panose="020F0502020204030204" pitchFamily="34" charset="0"/>
                <a:cs typeface="Arial" panose="020B0604020202020204" pitchFamily="34" charset="0"/>
              </a:rPr>
              <a:t>2-рт ЭМТҮЧАБА-г чадавхижуулах /гадаад, дотоодын урт хугацааны мэргэшүүлэх,  богино хугацааны сургалт, резидентын сургалтын хөтөлбөрт чанарыг тусгах, ЧАБ-ын үлгэрчилсэн сургалт,  нэгнээсээ туршлага судлах боломж, арга зүйгээр хангах</a:t>
            </a:r>
            <a:endParaRPr lang="en-US" sz="2600" dirty="0">
              <a:effectLst/>
              <a:latin typeface="Arial" panose="020B0604020202020204" pitchFamily="34" charset="0"/>
              <a:ea typeface="Calibri" panose="020F0502020204030204" pitchFamily="34" charset="0"/>
              <a:cs typeface="Arial" panose="020B0604020202020204" pitchFamily="34" charset="0"/>
            </a:endParaRPr>
          </a:p>
          <a:p>
            <a:pPr marL="0" marR="0" indent="228600" algn="just">
              <a:lnSpc>
                <a:spcPct val="150000"/>
              </a:lnSpc>
              <a:spcBef>
                <a:spcPts val="0"/>
              </a:spcBef>
              <a:spcAft>
                <a:spcPts val="0"/>
              </a:spcAft>
            </a:pPr>
            <a:r>
              <a:rPr lang="mn-MN" sz="2600" dirty="0">
                <a:solidFill>
                  <a:srgbClr val="000000"/>
                </a:solidFill>
                <a:effectLst/>
                <a:latin typeface="Arial" panose="020B0604020202020204" pitchFamily="34" charset="0"/>
                <a:ea typeface="Calibri" panose="020F0502020204030204" pitchFamily="34" charset="0"/>
                <a:cs typeface="Arial" panose="020B0604020202020204" pitchFamily="34" charset="0"/>
              </a:rPr>
              <a:t>3-рт Чанарын хяналтын хуудсуудыг боловсронгуй болгох</a:t>
            </a:r>
            <a:endParaRPr lang="en-US" sz="2600" dirty="0">
              <a:effectLst/>
              <a:latin typeface="Arial" panose="020B0604020202020204" pitchFamily="34" charset="0"/>
              <a:ea typeface="Calibri" panose="020F0502020204030204" pitchFamily="34" charset="0"/>
              <a:cs typeface="Arial" panose="020B0604020202020204" pitchFamily="34" charset="0"/>
            </a:endParaRPr>
          </a:p>
          <a:p>
            <a:pPr marL="0" marR="0" indent="228600" algn="just">
              <a:lnSpc>
                <a:spcPct val="150000"/>
              </a:lnSpc>
              <a:spcBef>
                <a:spcPts val="0"/>
              </a:spcBef>
              <a:spcAft>
                <a:spcPts val="0"/>
              </a:spcAft>
            </a:pPr>
            <a:r>
              <a:rPr lang="mn-MN" sz="2600" dirty="0">
                <a:solidFill>
                  <a:srgbClr val="000000"/>
                </a:solidFill>
                <a:effectLst/>
                <a:latin typeface="Arial" panose="020B0604020202020204" pitchFamily="34" charset="0"/>
                <a:ea typeface="Calibri" panose="020F0502020204030204" pitchFamily="34" charset="0"/>
                <a:cs typeface="Arial" panose="020B0604020202020204" pitchFamily="34" charset="0"/>
              </a:rPr>
              <a:t>4-рт Удирдлага, эмч нарын хандлагад нөлөөлж, ажлын хариуцлагыг нэмэгдүүлэх, чанар сайжруулахад хүн бүхний оролцоо чухал гэдгийг ойлгуулах</a:t>
            </a:r>
            <a:endParaRPr lang="en-US" sz="2600" dirty="0">
              <a:effectLst/>
              <a:latin typeface="Arial" panose="020B0604020202020204" pitchFamily="34" charset="0"/>
              <a:ea typeface="Calibri" panose="020F0502020204030204" pitchFamily="34" charset="0"/>
              <a:cs typeface="Arial" panose="020B0604020202020204" pitchFamily="34" charset="0"/>
            </a:endParaRPr>
          </a:p>
          <a:p>
            <a:pPr marL="228600" marR="0" algn="just">
              <a:lnSpc>
                <a:spcPct val="150000"/>
              </a:lnSpc>
              <a:spcBef>
                <a:spcPts val="0"/>
              </a:spcBef>
              <a:spcAft>
                <a:spcPts val="0"/>
              </a:spcAft>
            </a:pPr>
            <a:r>
              <a:rPr lang="mn-MN" sz="2600" dirty="0">
                <a:solidFill>
                  <a:srgbClr val="000000"/>
                </a:solidFill>
                <a:effectLst/>
                <a:latin typeface="Arial" panose="020B0604020202020204" pitchFamily="34" charset="0"/>
                <a:ea typeface="Calibri" panose="020F0502020204030204" pitchFamily="34" charset="0"/>
                <a:cs typeface="Arial" panose="020B0604020202020204" pitchFamily="34" charset="0"/>
              </a:rPr>
              <a:t>5-рт Дэмжлэгт удирдлага, урамшуулал болон хяналтын тогтолцоог хөгжүүлэх </a:t>
            </a:r>
            <a:endParaRPr lang="en-US" sz="2600" dirty="0">
              <a:effectLst/>
              <a:latin typeface="Arial" panose="020B0604020202020204" pitchFamily="34" charset="0"/>
              <a:ea typeface="Calibri" panose="020F0502020204030204" pitchFamily="34" charset="0"/>
              <a:cs typeface="Arial" panose="020B0604020202020204" pitchFamily="34" charset="0"/>
            </a:endParaRPr>
          </a:p>
          <a:p>
            <a:pPr marL="228600" marR="0" algn="just">
              <a:lnSpc>
                <a:spcPct val="150000"/>
              </a:lnSpc>
              <a:spcBef>
                <a:spcPts val="0"/>
              </a:spcBef>
              <a:spcAft>
                <a:spcPts val="0"/>
              </a:spcAft>
            </a:pPr>
            <a:r>
              <a:rPr lang="mn-MN" sz="2600" dirty="0">
                <a:solidFill>
                  <a:srgbClr val="000000"/>
                </a:solidFill>
                <a:effectLst/>
                <a:latin typeface="Arial" panose="020B0604020202020204" pitchFamily="34" charset="0"/>
                <a:ea typeface="Calibri" panose="020F0502020204030204" pitchFamily="34" charset="0"/>
                <a:cs typeface="Arial" panose="020B0604020202020204" pitchFamily="34" charset="0"/>
              </a:rPr>
              <a:t>6-рт Мэдээний сан бий болгох /тохиолдлын, эрсдэлийн гм/</a:t>
            </a:r>
            <a:endParaRPr lang="en-US" sz="26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519735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24F75-CB2E-4D33-BEEB-4F4DB5CE6CC3}"/>
              </a:ext>
            </a:extLst>
          </p:cNvPr>
          <p:cNvSpPr>
            <a:spLocks noGrp="1"/>
          </p:cNvSpPr>
          <p:nvPr>
            <p:ph type="title"/>
          </p:nvPr>
        </p:nvSpPr>
        <p:spPr>
          <a:xfrm>
            <a:off x="838200" y="336990"/>
            <a:ext cx="10515600" cy="816561"/>
          </a:xfrm>
        </p:spPr>
        <p:txBody>
          <a:bodyPr>
            <a:normAutofit fontScale="90000"/>
          </a:bodyPr>
          <a:lstStyle/>
          <a:p>
            <a:pPr algn="ctr"/>
            <a:r>
              <a:rPr lang="mn-MN" sz="36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ДҮГНЭЛТ</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040AEF43-23CF-4D11-AD28-F1B6E75BFA42}"/>
              </a:ext>
            </a:extLst>
          </p:cNvPr>
          <p:cNvSpPr>
            <a:spLocks noGrp="1"/>
          </p:cNvSpPr>
          <p:nvPr>
            <p:ph idx="1"/>
          </p:nvPr>
        </p:nvSpPr>
        <p:spPr>
          <a:xfrm>
            <a:off x="838200" y="731520"/>
            <a:ext cx="10515600" cy="6231988"/>
          </a:xfrm>
        </p:spPr>
        <p:txBody>
          <a:bodyPr>
            <a:normAutofit/>
          </a:bodyPr>
          <a:lstStyle/>
          <a:p>
            <a:pPr marL="342900" marR="0" lvl="0" indent="-342900" algn="just">
              <a:lnSpc>
                <a:spcPct val="150000"/>
              </a:lnSpc>
              <a:spcBef>
                <a:spcPts val="0"/>
              </a:spcBef>
              <a:spcAft>
                <a:spcPts val="0"/>
              </a:spcAft>
              <a:buFont typeface="+mj-lt"/>
              <a:buAutoNum type="arabicPeriod"/>
            </a:pPr>
            <a:r>
              <a:rPr lang="mn-MN" sz="1800" dirty="0">
                <a:solidFill>
                  <a:srgbClr val="000000"/>
                </a:solidFill>
                <a:latin typeface="Arial" panose="020B0604020202020204" pitchFamily="34" charset="0"/>
                <a:ea typeface="Calibri" panose="020F0502020204030204" pitchFamily="34" charset="0"/>
                <a:cs typeface="Arial" panose="020B0604020202020204" pitchFamily="34" charset="0"/>
              </a:rPr>
              <a:t>Д</a:t>
            </a:r>
            <a:r>
              <a:rPr lang="mn-MN"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ийлэнх нь </a:t>
            </a:r>
            <a:r>
              <a:rPr lang="mn-MN" sz="1800" dirty="0">
                <a:effectLst/>
                <a:latin typeface="Arial" panose="020B0604020202020204" pitchFamily="34" charset="0"/>
                <a:ea typeface="Calibri" panose="020F0502020204030204" pitchFamily="34" charset="0"/>
                <a:cs typeface="Arial" panose="020B0604020202020204" pitchFamily="34" charset="0"/>
              </a:rPr>
              <a:t>40 хүртэл идэр насны, ЭМБ-д 5-аас дээш жил ажилласан, туршлагатай, боловч ЭМТҮЧАБА-д 1хүртэл жил ажилласан, шинээр томилогдсон </a:t>
            </a:r>
          </a:p>
          <a:p>
            <a:pPr marL="342900" marR="0" lvl="0" indent="-342900" algn="just">
              <a:lnSpc>
                <a:spcPct val="150000"/>
              </a:lnSpc>
              <a:spcBef>
                <a:spcPts val="0"/>
              </a:spcBef>
              <a:spcAft>
                <a:spcPts val="0"/>
              </a:spcAft>
              <a:buFont typeface="+mj-lt"/>
              <a:buAutoNum type="arabicPeriod"/>
            </a:pPr>
            <a:r>
              <a:rPr lang="mn-MN" sz="1800" dirty="0">
                <a:effectLst/>
                <a:latin typeface="Arial" panose="020B0604020202020204" pitchFamily="34" charset="0"/>
                <a:ea typeface="Calibri" panose="020F0502020204030204" pitchFamily="34" charset="0"/>
                <a:cs typeface="Arial" panose="020B0604020202020204" pitchFamily="34" charset="0"/>
              </a:rPr>
              <a:t>Резидентын сургалтад хамрагдаагүй, мэргэшлийн зэрэг хамгаалаагүй мэргэжилтнүүд их </a:t>
            </a:r>
          </a:p>
          <a:p>
            <a:pPr marL="342900" marR="0" lvl="0" indent="-342900" algn="just">
              <a:lnSpc>
                <a:spcPct val="150000"/>
              </a:lnSpc>
              <a:spcBef>
                <a:spcPts val="0"/>
              </a:spcBef>
              <a:spcAft>
                <a:spcPts val="0"/>
              </a:spcAft>
              <a:buFont typeface="+mj-lt"/>
              <a:buAutoNum type="arabicPeriod"/>
            </a:pPr>
            <a:r>
              <a:rPr lang="mn-MN"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ТҮ-г чанарын хяналтын үзүүлэлтийн шалгуураар санхүүжүүлэх болсонтой холбоотойгоор ЭМТҮЧАБА-ны </a:t>
            </a:r>
            <a:r>
              <a:rPr lang="mn-MN" sz="1800" dirty="0">
                <a:solidFill>
                  <a:srgbClr val="2D3949"/>
                </a:solidFill>
                <a:effectLst/>
                <a:latin typeface="Arial" panose="020B0604020202020204" pitchFamily="34" charset="0"/>
                <a:ea typeface="Calibri" panose="020F0502020204030204" pitchFamily="34" charset="0"/>
                <a:cs typeface="Arial" panose="020B0604020202020204" pitchFamily="34" charset="0"/>
              </a:rPr>
              <a:t>ачаалал, үүрэг, хариуцлага нэмэгдсэн</a:t>
            </a:r>
          </a:p>
          <a:p>
            <a:pPr marL="342900" marR="0" lvl="0" indent="-342900" algn="just">
              <a:lnSpc>
                <a:spcPct val="150000"/>
              </a:lnSpc>
              <a:spcBef>
                <a:spcPts val="0"/>
              </a:spcBef>
              <a:spcAft>
                <a:spcPts val="0"/>
              </a:spcAft>
              <a:buFont typeface="+mj-lt"/>
              <a:buAutoNum type="arabicPeriod"/>
            </a:pPr>
            <a:r>
              <a:rPr lang="mn-MN" sz="1800" dirty="0">
                <a:effectLst/>
                <a:latin typeface="Arial" panose="020B0604020202020204" pitchFamily="34" charset="0"/>
                <a:ea typeface="Calibri" panose="020F0502020204030204" pitchFamily="34" charset="0"/>
                <a:cs typeface="Arial" panose="020B0604020202020204" pitchFamily="34" charset="0"/>
              </a:rPr>
              <a:t>ЭМТҮЧАБА-д  туршлагатай хүний нөөцийг ажиллуулан ТҮЧАБ-аар арга зүйгээр дэмжихээр журамласан боловч цалингийн шатлал нь зарим эмч нарынхаас 1 шатлалаар доогуур</a:t>
            </a:r>
          </a:p>
          <a:p>
            <a:pPr marL="342900" marR="0" lvl="0" indent="-342900" algn="just">
              <a:lnSpc>
                <a:spcPct val="150000"/>
              </a:lnSpc>
              <a:spcBef>
                <a:spcPts val="0"/>
              </a:spcBef>
              <a:spcAft>
                <a:spcPts val="0"/>
              </a:spcAft>
              <a:buFont typeface="+mj-lt"/>
              <a:buAutoNum type="arabicPeriod"/>
            </a:pPr>
            <a:r>
              <a:rPr lang="mn-MN" sz="1800" dirty="0">
                <a:effectLst/>
                <a:latin typeface="Arial" panose="020B0604020202020204" pitchFamily="34" charset="0"/>
                <a:ea typeface="Calibri" panose="020F0502020204030204" pitchFamily="34" charset="0"/>
                <a:cs typeface="Arial" panose="020B0604020202020204" pitchFamily="34" charset="0"/>
              </a:rPr>
              <a:t>ЭЭ, МЗ, мэдээгүйжүүлэг, хүүхдийн гм эмч нар цалингийн шатлал буурч ЭМТҮЧАБА-д  ажиллах сонирхолгүй, тогтворгүй, </a:t>
            </a:r>
            <a:r>
              <a:rPr lang="mn-MN"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ачаалал ихтэй, улмаар ажлын үр дүнд сөргөөр нөлөөлнө .</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just">
              <a:lnSpc>
                <a:spcPct val="150000"/>
              </a:lnSpc>
              <a:spcBef>
                <a:spcPts val="0"/>
              </a:spcBef>
              <a:spcAft>
                <a:spcPts val="0"/>
              </a:spcAft>
              <a:buFont typeface="+mj-lt"/>
              <a:buAutoNum type="arabicPeriod"/>
            </a:pPr>
            <a:r>
              <a:rPr lang="mn-MN"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Чанарын сургалтын хэрэгцээ их</a:t>
            </a:r>
            <a:r>
              <a:rPr lang="mn-MN" sz="1800" dirty="0">
                <a:effectLst/>
                <a:latin typeface="Arial" panose="020B0604020202020204" pitchFamily="34" charset="0"/>
                <a:ea typeface="Calibri" panose="020F0502020204030204" pitchFamily="34" charset="0"/>
                <a:cs typeface="Arial" panose="020B0604020202020204" pitchFamily="34" charset="0"/>
              </a:rPr>
              <a:t>. </a:t>
            </a:r>
            <a:r>
              <a:rPr lang="mn-MN" sz="1800" dirty="0">
                <a:latin typeface="Arial" panose="020B0604020202020204" pitchFamily="34" charset="0"/>
                <a:ea typeface="Calibri" panose="020F0502020204030204" pitchFamily="34" charset="0"/>
                <a:cs typeface="Arial" panose="020B0604020202020204" pitchFamily="34" charset="0"/>
              </a:rPr>
              <a:t>ТҮЧ-аар мэ</a:t>
            </a:r>
            <a:r>
              <a:rPr lang="mn-MN" sz="1800" dirty="0">
                <a:effectLst/>
                <a:latin typeface="Arial" panose="020B0604020202020204" pitchFamily="34" charset="0"/>
                <a:ea typeface="Calibri" panose="020F0502020204030204" pitchFamily="34" charset="0"/>
                <a:cs typeface="Arial" panose="020B0604020202020204" pitchFamily="34" charset="0"/>
              </a:rPr>
              <a:t>ргэшсэн ажилтан бэлтгэх, резидентын  сургалтад ЧАБ-ыг оруулах, богино хугацааны сургалтыг тогтмол</a:t>
            </a:r>
          </a:p>
          <a:p>
            <a:pPr marL="342900" marR="0" lvl="0" indent="-342900" algn="just">
              <a:lnSpc>
                <a:spcPct val="150000"/>
              </a:lnSpc>
              <a:spcBef>
                <a:spcPts val="0"/>
              </a:spcBef>
              <a:spcAft>
                <a:spcPts val="0"/>
              </a:spcAft>
              <a:buFont typeface="+mj-lt"/>
              <a:buAutoNum type="arabicPeriod"/>
            </a:pPr>
            <a:r>
              <a:rPr lang="mn-MN" sz="1800" dirty="0">
                <a:effectLst/>
                <a:latin typeface="Arial" panose="020B0604020202020204" pitchFamily="34" charset="0"/>
                <a:ea typeface="Calibri" panose="020F0502020204030204" pitchFamily="34" charset="0"/>
                <a:cs typeface="Arial" panose="020B0604020202020204" pitchFamily="34" charset="0"/>
              </a:rPr>
              <a:t>Чанарын үлгэрчилсэн сургалт, бусад байгууллагын туршлага судлах</a:t>
            </a:r>
            <a:r>
              <a:rPr lang="mn-MN"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089555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24F75-CB2E-4D33-BEEB-4F4DB5CE6CC3}"/>
              </a:ext>
            </a:extLst>
          </p:cNvPr>
          <p:cNvSpPr>
            <a:spLocks noGrp="1"/>
          </p:cNvSpPr>
          <p:nvPr>
            <p:ph type="title"/>
          </p:nvPr>
        </p:nvSpPr>
        <p:spPr>
          <a:xfrm>
            <a:off x="838200" y="336990"/>
            <a:ext cx="10515600" cy="816561"/>
          </a:xfrm>
        </p:spPr>
        <p:txBody>
          <a:bodyPr>
            <a:normAutofit fontScale="90000"/>
          </a:bodyPr>
          <a:lstStyle/>
          <a:p>
            <a:pPr algn="ctr"/>
            <a:br>
              <a:rPr lang="mn-MN" sz="36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mn-MN" sz="36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ДҮГНЭЛТ</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040AEF43-23CF-4D11-AD28-F1B6E75BFA42}"/>
              </a:ext>
            </a:extLst>
          </p:cNvPr>
          <p:cNvSpPr>
            <a:spLocks noGrp="1"/>
          </p:cNvSpPr>
          <p:nvPr>
            <p:ph idx="1"/>
          </p:nvPr>
        </p:nvSpPr>
        <p:spPr>
          <a:xfrm>
            <a:off x="838200" y="984738"/>
            <a:ext cx="10515600" cy="5767754"/>
          </a:xfrm>
        </p:spPr>
        <p:txBody>
          <a:bodyPr>
            <a:noAutofit/>
          </a:bodyPr>
          <a:lstStyle/>
          <a:p>
            <a:pPr marL="0" marR="0" lvl="0" indent="0" algn="just">
              <a:lnSpc>
                <a:spcPct val="150000"/>
              </a:lnSpc>
              <a:spcBef>
                <a:spcPts val="0"/>
              </a:spcBef>
              <a:spcAft>
                <a:spcPts val="0"/>
              </a:spcAft>
              <a:buNone/>
            </a:pPr>
            <a:r>
              <a:rPr lang="mn-MN"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ЧАБ-ын тушаал шийдвэрийг бүрэн хэрэгжүүлэхэд үүсдэг бэрхшээл :</a:t>
            </a:r>
            <a:endParaRPr lang="mn-MN" sz="1800" b="1"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algn="just">
              <a:lnSpc>
                <a:spcPct val="150000"/>
              </a:lnSpc>
              <a:spcBef>
                <a:spcPts val="0"/>
              </a:spcBef>
            </a:pPr>
            <a:r>
              <a:rPr lang="mn-MN" sz="1800" dirty="0">
                <a:latin typeface="Arial" panose="020B0604020202020204" pitchFamily="34" charset="0"/>
                <a:ea typeface="Calibri" panose="020F0502020204030204" pitchFamily="34" charset="0"/>
                <a:cs typeface="Arial" panose="020B0604020202020204" pitchFamily="34" charset="0"/>
              </a:rPr>
              <a:t>Т</a:t>
            </a:r>
            <a:r>
              <a:rPr lang="mn-MN" sz="1800" dirty="0">
                <a:effectLst/>
                <a:latin typeface="Arial" panose="020B0604020202020204" pitchFamily="34" charset="0"/>
                <a:ea typeface="Calibri" panose="020F0502020204030204" pitchFamily="34" charset="0"/>
                <a:cs typeface="Arial" panose="020B0604020202020204" pitchFamily="34" charset="0"/>
              </a:rPr>
              <a:t>охиолдлыг бүртгэснээр торгууль, шийтгэл хүлээж магадгүй, мэдээлсэн мэргэжилтнийг дэмжин урамшуулдаггүй</a:t>
            </a:r>
          </a:p>
          <a:p>
            <a:pPr algn="just">
              <a:lnSpc>
                <a:spcPct val="150000"/>
              </a:lnSpc>
              <a:spcBef>
                <a:spcPts val="0"/>
              </a:spcBef>
            </a:pPr>
            <a:r>
              <a:rPr lang="mn-MN" sz="1800" dirty="0">
                <a:effectLst/>
                <a:latin typeface="Arial" panose="020B0604020202020204" pitchFamily="34" charset="0"/>
                <a:ea typeface="Calibri" panose="020F0502020204030204" pitchFamily="34" charset="0"/>
                <a:cs typeface="Arial" panose="020B0604020202020204" pitchFamily="34" charset="0"/>
              </a:rPr>
              <a:t>Тохиолдол давтагдахаас сэргийлэн авч хэрэгжүүлсэн арга хэмжээний талаар эргэн мэдээлдэг тогтолцоо бүрдээгүй,</a:t>
            </a:r>
          </a:p>
          <a:p>
            <a:pPr algn="just">
              <a:lnSpc>
                <a:spcPct val="150000"/>
              </a:lnSpc>
              <a:spcBef>
                <a:spcPts val="0"/>
              </a:spcBef>
            </a:pPr>
            <a:r>
              <a:rPr lang="mn-MN" sz="1800" dirty="0">
                <a:effectLst/>
                <a:latin typeface="Arial" panose="020B0604020202020204" pitchFamily="34" charset="0"/>
                <a:ea typeface="Calibri" panose="020F0502020204030204" pitchFamily="34" charset="0"/>
                <a:cs typeface="Arial" panose="020B0604020202020204" pitchFamily="34" charset="0"/>
              </a:rPr>
              <a:t> Удирдлагын зүгээс дэмжлэгт удирдлага хангалтгүй</a:t>
            </a:r>
          </a:p>
          <a:p>
            <a:pPr algn="just">
              <a:lnSpc>
                <a:spcPct val="150000"/>
              </a:lnSpc>
              <a:spcBef>
                <a:spcPts val="0"/>
              </a:spcBef>
            </a:pPr>
            <a:r>
              <a:rPr lang="mn-MN" sz="1800" dirty="0">
                <a:latin typeface="Arial" panose="020B0604020202020204" pitchFamily="34" charset="0"/>
                <a:ea typeface="Calibri" panose="020F0502020204030204" pitchFamily="34" charset="0"/>
                <a:cs typeface="Arial" panose="020B0604020202020204" pitchFamily="34" charset="0"/>
              </a:rPr>
              <a:t>Т</a:t>
            </a:r>
            <a:r>
              <a:rPr lang="mn-MN" sz="1800" dirty="0">
                <a:effectLst/>
                <a:latin typeface="Arial" panose="020B0604020202020204" pitchFamily="34" charset="0"/>
                <a:ea typeface="Calibri" panose="020F0502020204030204" pitchFamily="34" charset="0"/>
                <a:cs typeface="Arial" panose="020B0604020202020204" pitchFamily="34" charset="0"/>
              </a:rPr>
              <a:t>охиолдолд дүн шинжилгээ хийх ур чадвар дутмаг байх </a:t>
            </a:r>
          </a:p>
          <a:p>
            <a:pPr marL="0" marR="0" lvl="0" indent="0" algn="just">
              <a:lnSpc>
                <a:spcPct val="150000"/>
              </a:lnSpc>
              <a:spcBef>
                <a:spcPts val="0"/>
              </a:spcBef>
              <a:spcAft>
                <a:spcPts val="0"/>
              </a:spcAft>
              <a:buNone/>
            </a:pPr>
            <a:r>
              <a:rPr lang="mn-MN" sz="1800" b="1" dirty="0">
                <a:effectLst/>
                <a:latin typeface="Arial" panose="020B0604020202020204" pitchFamily="34" charset="0"/>
                <a:ea typeface="Calibri" panose="020F0502020204030204" pitchFamily="34" charset="0"/>
                <a:cs typeface="Arial" panose="020B0604020202020204" pitchFamily="34" charset="0"/>
              </a:rPr>
              <a:t>Чанарыг </a:t>
            </a:r>
            <a:r>
              <a:rPr lang="mn-MN" sz="18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сайжруулахад шаардлагатай үйл ажиллагаа, арга замууд </a:t>
            </a:r>
          </a:p>
          <a:p>
            <a:pPr algn="just">
              <a:lnSpc>
                <a:spcPct val="150000"/>
              </a:lnSpc>
              <a:spcBef>
                <a:spcPts val="0"/>
              </a:spcBef>
            </a:pPr>
            <a:r>
              <a:rPr lang="mn-MN"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Хяналтын хуудсуудыг боловсронгуй болгох, </a:t>
            </a:r>
          </a:p>
          <a:p>
            <a:pPr algn="just">
              <a:lnSpc>
                <a:spcPct val="150000"/>
              </a:lnSpc>
              <a:spcBef>
                <a:spcPts val="0"/>
              </a:spcBef>
            </a:pPr>
            <a:r>
              <a:rPr lang="mn-MN" sz="1800" dirty="0">
                <a:solidFill>
                  <a:srgbClr val="000000"/>
                </a:solidFill>
                <a:latin typeface="Arial" panose="020B0604020202020204" pitchFamily="34" charset="0"/>
                <a:ea typeface="Calibri" panose="020F0502020204030204" pitchFamily="34" charset="0"/>
                <a:cs typeface="Arial" panose="020B0604020202020204" pitchFamily="34" charset="0"/>
              </a:rPr>
              <a:t>Т</a:t>
            </a:r>
            <a:r>
              <a:rPr lang="mn-MN"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охиолдлын болон эрсдэлийн цахим мэдээний сан </a:t>
            </a:r>
          </a:p>
          <a:p>
            <a:pPr algn="just">
              <a:lnSpc>
                <a:spcPct val="150000"/>
              </a:lnSpc>
              <a:spcBef>
                <a:spcPts val="0"/>
              </a:spcBef>
            </a:pPr>
            <a:r>
              <a:rPr lang="mn-MN" sz="1800" dirty="0">
                <a:solidFill>
                  <a:srgbClr val="000000"/>
                </a:solidFill>
                <a:latin typeface="Arial" panose="020B0604020202020204" pitchFamily="34" charset="0"/>
                <a:ea typeface="Calibri" panose="020F0502020204030204" pitchFamily="34" charset="0"/>
                <a:cs typeface="Arial" panose="020B0604020202020204" pitchFamily="34" charset="0"/>
              </a:rPr>
              <a:t>У</a:t>
            </a:r>
            <a:r>
              <a:rPr lang="mn-MN"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дирдлага, эмч нарын хандлагыг өөрчлөх, хариуцлагыг нэмэгдүүлэх,  чанарыг сайжруулахад хүн бүхний оролцоо чухал гэдгийг ойлгуулах нь. </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just">
              <a:lnSpc>
                <a:spcPct val="150000"/>
              </a:lnSpc>
              <a:spcBef>
                <a:spcPts val="0"/>
              </a:spcBef>
              <a:spcAft>
                <a:spcPts val="0"/>
              </a:spcAft>
              <a:buFont typeface="+mj-lt"/>
              <a:buAutoNum type="arabicPeriod"/>
            </a:pPr>
            <a:r>
              <a:rPr lang="mn-MN" sz="1800" dirty="0">
                <a:solidFill>
                  <a:srgbClr val="000000"/>
                </a:solidFill>
                <a:latin typeface="Arial" panose="020B0604020202020204" pitchFamily="34" charset="0"/>
                <a:ea typeface="Calibri" panose="020F0502020204030204" pitchFamily="34" charset="0"/>
                <a:cs typeface="Arial" panose="020B0604020202020204" pitchFamily="34" charset="0"/>
              </a:rPr>
              <a:t>Э</a:t>
            </a:r>
            <a:r>
              <a:rPr lang="mn-MN"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мнэлзүйн  UpToDate-ийг 88</a:t>
            </a:r>
            <a:r>
              <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r>
              <a:rPr lang="mn-MN"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нь мэддэг ба 10,5</a:t>
            </a:r>
            <a:r>
              <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r>
              <a:rPr lang="mn-MN"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 /28/ нь өдөр тутам хэрэглэж заншсан </a:t>
            </a:r>
          </a:p>
          <a:p>
            <a:pPr marL="342900" marR="0" lvl="0" indent="-342900" algn="just">
              <a:lnSpc>
                <a:spcPct val="150000"/>
              </a:lnSpc>
              <a:spcBef>
                <a:spcPts val="0"/>
              </a:spcBef>
              <a:spcAft>
                <a:spcPts val="0"/>
              </a:spcAft>
              <a:buFont typeface="+mj-lt"/>
              <a:buAutoNum type="arabicPeriod"/>
            </a:pPr>
            <a:r>
              <a:rPr lang="mn-MN"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Эмнэлгийн мэргэжилтнүүдийн англи хэлний мэдлэг </a:t>
            </a:r>
            <a:r>
              <a:rPr lang="mn-MN" sz="1600" dirty="0">
                <a:solidFill>
                  <a:srgbClr val="000000"/>
                </a:solidFill>
                <a:effectLst/>
                <a:latin typeface="Arial" panose="020B0604020202020204" pitchFamily="34" charset="0"/>
                <a:ea typeface="Calibri" panose="020F0502020204030204" pitchFamily="34" charset="0"/>
                <a:cs typeface="Arial" panose="020B0604020202020204" pitchFamily="34" charset="0"/>
              </a:rPr>
              <a:t>дутмаг </a:t>
            </a:r>
            <a:endParaRPr lang="en-US" sz="1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831718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337B0-A35F-4DD0-AED6-2A91E9E3D5CA}"/>
              </a:ext>
            </a:extLst>
          </p:cNvPr>
          <p:cNvSpPr>
            <a:spLocks noGrp="1"/>
          </p:cNvSpPr>
          <p:nvPr>
            <p:ph type="title"/>
          </p:nvPr>
        </p:nvSpPr>
        <p:spPr/>
        <p:txBody>
          <a:bodyPr/>
          <a:lstStyle/>
          <a:p>
            <a:pPr marL="457200" marR="0" algn="ctr">
              <a:lnSpc>
                <a:spcPct val="150000"/>
              </a:lnSpc>
              <a:spcBef>
                <a:spcPts val="0"/>
              </a:spcBef>
              <a:spcAft>
                <a:spcPts val="0"/>
              </a:spcAft>
            </a:pPr>
            <a:r>
              <a:rPr lang="mn-MN" sz="44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ЗӨВЛӨМЖ: </a:t>
            </a:r>
            <a:endParaRPr lang="en-US" sz="4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4AB5584-7470-4E52-8C5A-CFCAB22B4433}"/>
              </a:ext>
            </a:extLst>
          </p:cNvPr>
          <p:cNvSpPr>
            <a:spLocks noGrp="1"/>
          </p:cNvSpPr>
          <p:nvPr>
            <p:ph idx="1"/>
          </p:nvPr>
        </p:nvSpPr>
        <p:spPr>
          <a:xfrm>
            <a:off x="838200" y="1825625"/>
            <a:ext cx="10515600" cy="4667250"/>
          </a:xfrm>
        </p:spPr>
        <p:txBody>
          <a:bodyPr>
            <a:normAutofit fontScale="70000" lnSpcReduction="20000"/>
          </a:bodyPr>
          <a:lstStyle/>
          <a:p>
            <a:pPr marL="342900" marR="0" lvl="0" indent="-342900" algn="just">
              <a:lnSpc>
                <a:spcPct val="150000"/>
              </a:lnSpc>
              <a:spcBef>
                <a:spcPts val="0"/>
              </a:spcBef>
              <a:spcAft>
                <a:spcPts val="0"/>
              </a:spcAft>
              <a:buFont typeface="+mj-lt"/>
              <a:buAutoNum type="arabicPeriod"/>
            </a:pPr>
            <a:r>
              <a:rPr lang="mn-MN" sz="2900" dirty="0">
                <a:solidFill>
                  <a:srgbClr val="000000"/>
                </a:solidFill>
                <a:effectLst/>
                <a:latin typeface="Arial" panose="020B0604020202020204" pitchFamily="34" charset="0"/>
                <a:ea typeface="Calibri" panose="020F0502020204030204" pitchFamily="34" charset="0"/>
                <a:cs typeface="Arial" panose="020B0604020202020204" pitchFamily="34" charset="0"/>
              </a:rPr>
              <a:t>Анагаахын төгсөлтийн өмнөх ба дараах, урт болон богино сургалтын  хөтөлбөрт ЭМТҮЧАБ-ын агуулгыг хичээлийн хөтөлбөрт оруулах</a:t>
            </a:r>
            <a:r>
              <a:rPr lang="en-US" sz="29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r>
              <a:rPr lang="mn-MN" sz="2900" dirty="0">
                <a:solidFill>
                  <a:srgbClr val="000000"/>
                </a:solidFill>
                <a:effectLst/>
                <a:latin typeface="Arial" panose="020B0604020202020204" pitchFamily="34" charset="0"/>
                <a:ea typeface="Calibri" panose="020F0502020204030204" pitchFamily="34" charset="0"/>
                <a:cs typeface="Arial" panose="020B0604020202020204" pitchFamily="34" charset="0"/>
              </a:rPr>
              <a:t> богино хугацааны сургалтыг тогтмол зохион байгуулах</a:t>
            </a:r>
            <a:r>
              <a:rPr lang="en-US" sz="29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r>
              <a:rPr lang="mn-MN" sz="2900" dirty="0">
                <a:solidFill>
                  <a:srgbClr val="000000"/>
                </a:solidFill>
                <a:effectLst/>
                <a:latin typeface="Arial" panose="020B0604020202020204" pitchFamily="34" charset="0"/>
                <a:ea typeface="Calibri" panose="020F0502020204030204" pitchFamily="34" charset="0"/>
                <a:cs typeface="Arial" panose="020B0604020202020204" pitchFamily="34" charset="0"/>
              </a:rPr>
              <a:t>сургалтанд хамрагдсан байх шаардлагыг ажлын байрны тодорхойлолт, багц цагийн бүрдүүлэлт, ажлын гэрээ гэх мэтэд тусгах</a:t>
            </a:r>
            <a:endParaRPr lang="en-US" sz="29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just">
              <a:lnSpc>
                <a:spcPct val="150000"/>
              </a:lnSpc>
              <a:spcBef>
                <a:spcPts val="0"/>
              </a:spcBef>
              <a:spcAft>
                <a:spcPts val="0"/>
              </a:spcAft>
              <a:buFont typeface="+mj-lt"/>
              <a:buAutoNum type="arabicPeriod"/>
            </a:pPr>
            <a:r>
              <a:rPr lang="mn-MN" sz="2900" dirty="0">
                <a:solidFill>
                  <a:srgbClr val="2D3949"/>
                </a:solidFill>
                <a:effectLst/>
                <a:latin typeface="Arial" panose="020B0604020202020204" pitchFamily="34" charset="0"/>
                <a:ea typeface="Calibri" panose="020F0502020204030204" pitchFamily="34" charset="0"/>
                <a:cs typeface="Arial" panose="020B0604020202020204" pitchFamily="34" charset="0"/>
              </a:rPr>
              <a:t>ЭМТҮЧАБА-ны ажлын ачаалал, үүрэг, хариуцлага ихээр нэмэгдсэнтэй уялдуулан тэдний </a:t>
            </a:r>
            <a:r>
              <a:rPr lang="mn-MN" sz="2900" dirty="0">
                <a:solidFill>
                  <a:srgbClr val="000000"/>
                </a:solidFill>
                <a:effectLst/>
                <a:latin typeface="Arial" panose="020B0604020202020204" pitchFamily="34" charset="0"/>
                <a:ea typeface="Calibri" panose="020F0502020204030204" pitchFamily="34" charset="0"/>
                <a:cs typeface="Arial" panose="020B0604020202020204" pitchFamily="34" charset="0"/>
              </a:rPr>
              <a:t>цалингийн шатлалыг нэмж, эмч нараас 1 шат дээгүүр буюу ТҮЭМ 8-9 шатлалаар цалинжуулах, ТҮЧАБ-ын мэдээллийн асуудал хариуцсан мэргэжилтэнд зэргийн нэмэгдэл авах боломжийг нээж өгөх</a:t>
            </a:r>
            <a:r>
              <a:rPr lang="en-US" sz="29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endParaRPr lang="en-US" sz="29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gn="just">
              <a:lnSpc>
                <a:spcPct val="150000"/>
              </a:lnSpc>
              <a:spcBef>
                <a:spcPts val="0"/>
              </a:spcBef>
              <a:spcAft>
                <a:spcPts val="0"/>
              </a:spcAft>
              <a:buFont typeface="+mj-lt"/>
              <a:buAutoNum type="arabicPeriod"/>
            </a:pPr>
            <a:r>
              <a:rPr lang="mn-MN" sz="2900" dirty="0">
                <a:effectLst/>
                <a:latin typeface="Arial" panose="020B0604020202020204" pitchFamily="34" charset="0"/>
                <a:ea typeface="Calibri" panose="020F0502020204030204" pitchFamily="34" charset="0"/>
                <a:cs typeface="Arial" panose="020B0604020202020204" pitchFamily="34" charset="0"/>
              </a:rPr>
              <a:t>Эрүүл мэндийн байгууллагын удирдлага, удирдах дээд шатны байгууллага /ЭМЯ, ЭМХТ, ЭМДЕГ/-ын дэмжлэгийг нэмэгдүүлэх</a:t>
            </a:r>
            <a:endParaRPr lang="en-US" sz="2900" dirty="0">
              <a:effectLst/>
              <a:latin typeface="Arial" panose="020B0604020202020204" pitchFamily="34" charset="0"/>
              <a:ea typeface="Calibri" panose="020F0502020204030204" pitchFamily="34" charset="0"/>
              <a:cs typeface="Arial" panose="020B0604020202020204" pitchFamily="34" charset="0"/>
            </a:endParaRPr>
          </a:p>
          <a:p>
            <a:pPr marL="457200" marR="0" algn="just">
              <a:lnSpc>
                <a:spcPct val="150000"/>
              </a:lnSpc>
              <a:spcBef>
                <a:spcPts val="0"/>
              </a:spcBef>
              <a:spcAft>
                <a:spcPts val="0"/>
              </a:spcAft>
            </a:pPr>
            <a:endParaRPr lang="en-US" sz="2100" dirty="0">
              <a:effectLst/>
              <a:latin typeface="Arial" panose="020B0604020202020204" pitchFamily="34" charset="0"/>
              <a:ea typeface="Calibri" panose="020F0502020204030204" pitchFamily="34" charset="0"/>
              <a:cs typeface="Arial" panose="020B0604020202020204" pitchFamily="34" charset="0"/>
            </a:endParaRPr>
          </a:p>
          <a:p>
            <a:pPr marR="0" indent="0" algn="just">
              <a:lnSpc>
                <a:spcPct val="150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60433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DA66E-B045-4F0E-AED3-DE13BBD17AEC}"/>
              </a:ext>
            </a:extLst>
          </p:cNvPr>
          <p:cNvSpPr>
            <a:spLocks noGrp="1"/>
          </p:cNvSpPr>
          <p:nvPr>
            <p:ph type="title"/>
          </p:nvPr>
        </p:nvSpPr>
        <p:spPr/>
        <p:txBody>
          <a:bodyPr>
            <a:normAutofit/>
          </a:bodyPr>
          <a:lstStyle/>
          <a:p>
            <a:pPr algn="ctr"/>
            <a:r>
              <a:rPr lang="mn-MN" sz="3600" b="1" dirty="0">
                <a:latin typeface="Arial" panose="020B0604020202020204" pitchFamily="34" charset="0"/>
                <a:cs typeface="Arial" panose="020B0604020202020204" pitchFamily="34" charset="0"/>
              </a:rPr>
              <a:t>Судалгааны үндэслэл</a:t>
            </a:r>
            <a:endParaRPr lang="en-US" sz="36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1FE6F36-89A2-4719-949F-1112B7739FB1}"/>
              </a:ext>
            </a:extLst>
          </p:cNvPr>
          <p:cNvSpPr>
            <a:spLocks noGrp="1"/>
          </p:cNvSpPr>
          <p:nvPr>
            <p:ph idx="1"/>
          </p:nvPr>
        </p:nvSpPr>
        <p:spPr/>
        <p:txBody>
          <a:bodyPr>
            <a:normAutofit lnSpcReduction="10000"/>
          </a:bodyPr>
          <a:lstStyle/>
          <a:p>
            <a:r>
              <a:rPr lang="mn-MN" sz="2400" dirty="0">
                <a:effectLst/>
                <a:latin typeface="Arial" panose="020B0604020202020204" pitchFamily="34" charset="0"/>
                <a:ea typeface="Calibri" panose="020F0502020204030204" pitchFamily="34" charset="0"/>
                <a:cs typeface="Arial" panose="020B0604020202020204" pitchFamily="34" charset="0"/>
              </a:rPr>
              <a:t>И</a:t>
            </a:r>
            <a:r>
              <a:rPr lang="mn-MN"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ргэн, даатгуулагчид үзүүлж буй тү-г ЧАНАРЫН ХЯНАЛТЫН ҮЗҮҮЛЭЛТИЙН ШАЛГУУРААР санхүүжүүлэх болсонтой холбоотойгоор ЭМТҮЧАБА-ны </a:t>
            </a:r>
            <a:r>
              <a:rPr lang="mn-MN" sz="2400" dirty="0">
                <a:solidFill>
                  <a:srgbClr val="2D3949"/>
                </a:solidFill>
                <a:effectLst/>
                <a:latin typeface="Arial" panose="020B0604020202020204" pitchFamily="34" charset="0"/>
                <a:ea typeface="Calibri" panose="020F0502020204030204" pitchFamily="34" charset="0"/>
                <a:cs typeface="Arial" panose="020B0604020202020204" pitchFamily="34" charset="0"/>
              </a:rPr>
              <a:t>ажлын ачаалал, үүрэг, хариуцлага нэмэгдэх</a:t>
            </a:r>
          </a:p>
          <a:p>
            <a:r>
              <a:rPr lang="mn-MN" sz="2400" dirty="0">
                <a:solidFill>
                  <a:srgbClr val="2D3949"/>
                </a:solidFill>
                <a:effectLst/>
                <a:latin typeface="Arial" panose="020B0604020202020204" pitchFamily="34" charset="0"/>
                <a:ea typeface="Calibri" panose="020F0502020204030204" pitchFamily="34" charset="0"/>
                <a:cs typeface="Arial" panose="020B0604020202020204" pitchFamily="34" charset="0"/>
              </a:rPr>
              <a:t> </a:t>
            </a:r>
            <a:r>
              <a:rPr lang="mn-MN" sz="2400" dirty="0">
                <a:effectLst/>
                <a:latin typeface="Arial" panose="020B0604020202020204" pitchFamily="34" charset="0"/>
                <a:ea typeface="Calibri" panose="020F0502020204030204" pitchFamily="34" charset="0"/>
                <a:cs typeface="Arial" panose="020B0604020202020204" pitchFamily="34" charset="0"/>
              </a:rPr>
              <a:t>2021 оны 3 сарын 05-ны өдөр ЭМЯ,ЭМХТ, ДЭМБ –ийн зөвлөх,ЭМТҮЧАБА-ны хамтарсан цахим уулзалтаар ажиллагсдын цалин урамшуулал бага, ажлын ачаалал их байдаг талаар олон санал гарсан нь судалгаа хийж, бодлого боловсруулагч, шийдвэр гаргагсдыг нотолгоонд суурилсан мэдээллээр хангах</a:t>
            </a:r>
          </a:p>
          <a:p>
            <a:r>
              <a:rPr lang="mn-MN" sz="2400" dirty="0">
                <a:effectLst/>
                <a:latin typeface="Arial" panose="020B0604020202020204" pitchFamily="34" charset="0"/>
                <a:ea typeface="Calibri" panose="020F0502020204030204" pitchFamily="34" charset="0"/>
                <a:cs typeface="Arial" panose="020B0604020202020204" pitchFamily="34" charset="0"/>
              </a:rPr>
              <a:t>ДЭМБ-ын дэмжлэгтэйгээр хэрэгжүүлж буй Дэлхийн үйлчлүүлэгчийн аюулгүй байдлын хамтын ажиллагааны </a:t>
            </a:r>
            <a:r>
              <a:rPr lang="en-US" sz="2400" dirty="0">
                <a:effectLst/>
                <a:latin typeface="Arial" panose="020B0604020202020204" pitchFamily="34" charset="0"/>
                <a:ea typeface="Calibri" panose="020F0502020204030204" pitchFamily="34" charset="0"/>
                <a:cs typeface="Arial" panose="020B0604020202020204" pitchFamily="34" charset="0"/>
              </a:rPr>
              <a:t>/GPSN-Global Patient Safety Network/ </a:t>
            </a:r>
            <a:r>
              <a:rPr lang="mn-MN" sz="2400" dirty="0">
                <a:effectLst/>
                <a:latin typeface="Arial" panose="020B0604020202020204" pitchFamily="34" charset="0"/>
                <a:ea typeface="Calibri" panose="020F0502020204030204" pitchFamily="34" charset="0"/>
                <a:cs typeface="Arial" panose="020B0604020202020204" pitchFamily="34" charset="0"/>
              </a:rPr>
              <a:t>хүрээнд ЭМТҮЧАБА-ны мэдээ, мэдээллийг цаг алдалгүй солилцох цахим нэгдсэн сүлжээ бий болгоход ажиллагсдын талаар мэдээлэл цуглуулах хэрэгцээ/</a:t>
            </a:r>
            <a:r>
              <a:rPr lang="en-US" sz="2400" dirty="0">
                <a:effectLst/>
                <a:latin typeface="Arial" panose="020B0604020202020204" pitchFamily="34" charset="0"/>
                <a:ea typeface="Calibri" panose="020F0502020204030204" pitchFamily="34" charset="0"/>
                <a:cs typeface="Arial" panose="020B0604020202020204" pitchFamily="34" charset="0"/>
              </a:rPr>
              <a:t>Hennessy Hick/</a:t>
            </a:r>
            <a:endParaRPr lang="mn-MN" sz="2400" dirty="0">
              <a:effectLst/>
              <a:latin typeface="Arial" panose="020B0604020202020204" pitchFamily="34" charset="0"/>
              <a:ea typeface="Calibri" panose="020F0502020204030204" pitchFamily="34" charset="0"/>
              <a:cs typeface="Arial" panose="020B0604020202020204" pitchFamily="34" charset="0"/>
            </a:endParaRPr>
          </a:p>
          <a:p>
            <a:endParaRPr lang="en-US" sz="24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8385405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13377-5BA6-4D81-A231-BEA580678FF8}"/>
              </a:ext>
            </a:extLst>
          </p:cNvPr>
          <p:cNvSpPr>
            <a:spLocks noGrp="1"/>
          </p:cNvSpPr>
          <p:nvPr>
            <p:ph type="title"/>
          </p:nvPr>
        </p:nvSpPr>
        <p:spPr/>
        <p:txBody>
          <a:bodyPr/>
          <a:lstStyle/>
          <a:p>
            <a:pPr algn="ctr"/>
            <a:r>
              <a:rPr lang="mn-MN" b="1" dirty="0">
                <a:latin typeface="Arial" panose="020B0604020202020204" pitchFamily="34" charset="0"/>
                <a:cs typeface="Arial" panose="020B0604020202020204" pitchFamily="34" charset="0"/>
              </a:rPr>
              <a:t>ЭМХТ-ийн МИА-аас хэрэгжүүлсэн арга хэмжээ</a:t>
            </a:r>
            <a:endParaRPr lang="en-US"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9D26876E-A320-4B67-9347-D1A604FDD484}"/>
              </a:ext>
            </a:extLst>
          </p:cNvPr>
          <p:cNvSpPr>
            <a:spLocks noGrp="1"/>
          </p:cNvSpPr>
          <p:nvPr>
            <p:ph idx="1"/>
          </p:nvPr>
        </p:nvSpPr>
        <p:spPr/>
        <p:txBody>
          <a:bodyPr>
            <a:normAutofit fontScale="77500" lnSpcReduction="20000"/>
          </a:bodyPr>
          <a:lstStyle/>
          <a:p>
            <a:r>
              <a:rPr lang="mn-MN" dirty="0">
                <a:effectLst/>
                <a:latin typeface="Arial" panose="020B0604020202020204" pitchFamily="34" charset="0"/>
                <a:ea typeface="Verdana" panose="020B0604030504040204" pitchFamily="34" charset="0"/>
                <a:cs typeface="Arial" panose="020B0604020202020204" pitchFamily="34" charset="0"/>
              </a:rPr>
              <a:t>Судалгааны дүгнэлт, зөвлөмжийг ЭМЯ-ны ЭМБХЗГ-рт 2021 оны 460 тоот</a:t>
            </a:r>
            <a:endParaRPr lang="en-US" dirty="0">
              <a:effectLst/>
              <a:latin typeface="Arial" panose="020B0604020202020204" pitchFamily="34" charset="0"/>
              <a:ea typeface="Verdana" panose="020B0604030504040204" pitchFamily="34" charset="0"/>
              <a:cs typeface="Arial" panose="020B0604020202020204" pitchFamily="34" charset="0"/>
            </a:endParaRPr>
          </a:p>
          <a:p>
            <a:r>
              <a:rPr lang="mn-MN" dirty="0">
                <a:latin typeface="Arial" panose="020B0604020202020204" pitchFamily="34" charset="0"/>
                <a:cs typeface="Arial" panose="020B0604020202020204" pitchFamily="34" charset="0"/>
              </a:rPr>
              <a:t>Чанарын менежерийн индекс батлуулсан /2021 оны А/445/</a:t>
            </a:r>
            <a:endParaRPr lang="en-US" dirty="0">
              <a:latin typeface="Arial" panose="020B0604020202020204" pitchFamily="34" charset="0"/>
              <a:cs typeface="Arial" panose="020B0604020202020204" pitchFamily="34" charset="0"/>
            </a:endParaRPr>
          </a:p>
          <a:p>
            <a:r>
              <a:rPr lang="mn-MN" dirty="0">
                <a:latin typeface="Arial" panose="020B0604020202020204" pitchFamily="34" charset="0"/>
                <a:cs typeface="Arial" panose="020B0604020202020204" pitchFamily="34" charset="0"/>
              </a:rPr>
              <a:t>Төрөлжсөн мэргэшлийн сургалтын хөтөлбөр боловсруулсан</a:t>
            </a:r>
          </a:p>
          <a:p>
            <a:r>
              <a:rPr lang="mn-MN" dirty="0">
                <a:latin typeface="Arial" panose="020B0604020202020204" pitchFamily="34" charset="0"/>
                <a:cs typeface="Arial" panose="020B0604020202020204" pitchFamily="34" charset="0"/>
              </a:rPr>
              <a:t>Тохиолдлын бүртгэл, сургалтын цахим програм 2021 онд багтаан</a:t>
            </a:r>
          </a:p>
          <a:p>
            <a:r>
              <a:rPr lang="mn-MN" dirty="0">
                <a:latin typeface="Arial" panose="020B0604020202020204" pitchFamily="34" charset="0"/>
                <a:cs typeface="Arial" panose="020B0604020202020204" pitchFamily="34" charset="0"/>
              </a:rPr>
              <a:t>Чадавхжуулах богино хугацааны сургалтууд/</a:t>
            </a:r>
          </a:p>
          <a:p>
            <a:r>
              <a:rPr lang="mn-MN" dirty="0">
                <a:latin typeface="Arial" panose="020B0604020202020204" pitchFamily="34" charset="0"/>
                <a:cs typeface="Arial" panose="020B0604020202020204" pitchFamily="34" charset="0"/>
              </a:rPr>
              <a:t>Туршлага судлах арга хэмжээ/2 удаа/</a:t>
            </a:r>
          </a:p>
          <a:p>
            <a:r>
              <a:rPr lang="en-US" dirty="0">
                <a:latin typeface="Arial" panose="020B0604020202020204" pitchFamily="34" charset="0"/>
                <a:cs typeface="Arial" panose="020B0604020202020204" pitchFamily="34" charset="0"/>
              </a:rPr>
              <a:t>UpToDate</a:t>
            </a:r>
            <a:r>
              <a:rPr lang="mn-MN" dirty="0">
                <a:latin typeface="Arial" panose="020B0604020202020204" pitchFamily="34" charset="0"/>
                <a:cs typeface="Arial" panose="020B0604020202020204" pitchFamily="34" charset="0"/>
              </a:rPr>
              <a:t> сургагч багшийн, мэдлэг бататгах</a:t>
            </a:r>
            <a:r>
              <a:rPr lang="en-US" dirty="0">
                <a:latin typeface="Arial" panose="020B0604020202020204" pitchFamily="34" charset="0"/>
                <a:cs typeface="Arial" panose="020B0604020202020204" pitchFamily="34" charset="0"/>
              </a:rPr>
              <a:t>-35</a:t>
            </a:r>
            <a:r>
              <a:rPr lang="mn-MN" dirty="0">
                <a:latin typeface="Arial" panose="020B0604020202020204" pitchFamily="34" charset="0"/>
                <a:cs typeface="Arial" panose="020B0604020202020204" pitchFamily="34" charset="0"/>
              </a:rPr>
              <a:t>, баримжаа олгох</a:t>
            </a:r>
            <a:r>
              <a:rPr lang="en-US" dirty="0">
                <a:latin typeface="Arial" panose="020B0604020202020204" pitchFamily="34" charset="0"/>
                <a:cs typeface="Arial" panose="020B0604020202020204" pitchFamily="34" charset="0"/>
              </a:rPr>
              <a:t> -19 </a:t>
            </a:r>
            <a:r>
              <a:rPr lang="mn-MN" dirty="0">
                <a:latin typeface="Arial" panose="020B0604020202020204" pitchFamily="34" charset="0"/>
                <a:cs typeface="Arial" panose="020B0604020202020204" pitchFamily="34" charset="0"/>
              </a:rPr>
              <a:t>удаа-5300 гаруй, аймгийн чанарын менежерийг /8 аймаг/ сургагч багшаар бэлтгэсэн. /20 000 хандалт, 2021 оны 9 сар /хэрэглэгчийн булан-мэдээлэл 1, тайлан 2, видео хичээл 4, дүн шинжилгээ, хандалт 20 000, </a:t>
            </a:r>
            <a:r>
              <a:rPr lang="en-US" dirty="0">
                <a:latin typeface="Arial" panose="020B0604020202020204" pitchFamily="34" charset="0"/>
                <a:cs typeface="Arial" panose="020B0604020202020204" pitchFamily="34" charset="0"/>
              </a:rPr>
              <a:t>Covid 19, 152 credit</a:t>
            </a:r>
            <a:r>
              <a:rPr lang="mn-MN" dirty="0">
                <a:latin typeface="Arial" panose="020B0604020202020204" pitchFamily="34" charset="0"/>
                <a:cs typeface="Arial" panose="020B0604020202020204" pitchFamily="34" charset="0"/>
              </a:rPr>
              <a:t>/</a:t>
            </a:r>
          </a:p>
          <a:p>
            <a:r>
              <a:rPr lang="mn-MN" dirty="0">
                <a:latin typeface="Arial" panose="020B0604020202020204" pitchFamily="34" charset="0"/>
                <a:cs typeface="Arial" panose="020B0604020202020204" pitchFamily="34" charset="0"/>
              </a:rPr>
              <a:t>Үйлчлүүлэгчийн аюулгүй байдлын дэлхийн өдөр-2021</a:t>
            </a:r>
          </a:p>
          <a:p>
            <a:r>
              <a:rPr lang="mn-MN" dirty="0">
                <a:latin typeface="Arial" panose="020B0604020202020204" pitchFamily="34" charset="0"/>
                <a:cs typeface="Arial" panose="020B0604020202020204" pitchFamily="34" charset="0"/>
              </a:rPr>
              <a:t>Эрдэм шинжилгээний бага хурал</a:t>
            </a:r>
          </a:p>
          <a:p>
            <a:endParaRPr lang="mn-MN" dirty="0">
              <a:latin typeface="Arial" panose="020B0604020202020204" pitchFamily="34" charset="0"/>
              <a:cs typeface="Arial" panose="020B0604020202020204" pitchFamily="34" charset="0"/>
            </a:endParaRPr>
          </a:p>
          <a:p>
            <a:endParaRPr lang="mn-M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04697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4FA9FE-F7DA-48DC-AFD9-1CE11D4EF6E6}"/>
              </a:ext>
            </a:extLst>
          </p:cNvPr>
          <p:cNvSpPr>
            <a:spLocks noGrp="1"/>
          </p:cNvSpPr>
          <p:nvPr>
            <p:ph idx="1"/>
          </p:nvPr>
        </p:nvSpPr>
        <p:spPr/>
        <p:txBody>
          <a:bodyPr>
            <a:normAutofit/>
          </a:bodyPr>
          <a:lstStyle/>
          <a:p>
            <a:pPr marL="0" indent="0" algn="ctr">
              <a:buNone/>
            </a:pPr>
            <a:r>
              <a:rPr lang="mn-MN" sz="4000" dirty="0">
                <a:latin typeface="Arial" panose="020B0604020202020204" pitchFamily="34" charset="0"/>
                <a:cs typeface="Arial" panose="020B0604020202020204" pitchFamily="34" charset="0"/>
              </a:rPr>
              <a:t>Анхаарал хандуулсанд баярлалаа</a:t>
            </a:r>
            <a:endParaRPr lang="en-US" sz="4000" dirty="0"/>
          </a:p>
        </p:txBody>
      </p:sp>
    </p:spTree>
    <p:extLst>
      <p:ext uri="{BB962C8B-B14F-4D97-AF65-F5344CB8AC3E}">
        <p14:creationId xmlns:p14="http://schemas.microsoft.com/office/powerpoint/2010/main" val="4229539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16E4B-B7F3-43B2-A94A-32217770CEFA}"/>
              </a:ext>
            </a:extLst>
          </p:cNvPr>
          <p:cNvSpPr>
            <a:spLocks noGrp="1"/>
          </p:cNvSpPr>
          <p:nvPr>
            <p:ph type="title"/>
          </p:nvPr>
        </p:nvSpPr>
        <p:spPr>
          <a:xfrm>
            <a:off x="838200" y="365126"/>
            <a:ext cx="10515600" cy="577409"/>
          </a:xfrm>
        </p:spPr>
        <p:txBody>
          <a:bodyPr>
            <a:normAutofit fontScale="90000"/>
          </a:bodyPr>
          <a:lstStyle/>
          <a:p>
            <a:pPr algn="ctr"/>
            <a:r>
              <a:rPr lang="mn-MN" sz="4000" b="1" dirty="0">
                <a:latin typeface="Arial" panose="020B0604020202020204" pitchFamily="34" charset="0"/>
                <a:cs typeface="Arial" panose="020B0604020202020204" pitchFamily="34" charset="0"/>
              </a:rPr>
              <a:t>Судалгааны үр дүн</a:t>
            </a:r>
            <a:endParaRPr lang="en-US" sz="40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E37EC1C-D4C6-42B5-B694-746C2BA0D19A}"/>
              </a:ext>
            </a:extLst>
          </p:cNvPr>
          <p:cNvSpPr>
            <a:spLocks noGrp="1"/>
          </p:cNvSpPr>
          <p:nvPr>
            <p:ph idx="1"/>
          </p:nvPr>
        </p:nvSpPr>
        <p:spPr>
          <a:xfrm>
            <a:off x="9214338" y="942534"/>
            <a:ext cx="2574388" cy="5809957"/>
          </a:xfrm>
        </p:spPr>
        <p:txBody>
          <a:bodyPr>
            <a:noAutofit/>
          </a:bodyPr>
          <a:lstStyle/>
          <a:p>
            <a:r>
              <a:rPr lang="mn-MN" sz="2000" dirty="0">
                <a:effectLst/>
                <a:latin typeface="Arial" panose="020B0604020202020204" pitchFamily="34" charset="0"/>
                <a:ea typeface="Calibri" panose="020F0502020204030204" pitchFamily="34" charset="0"/>
                <a:cs typeface="Arial" panose="020B0604020202020204" pitchFamily="34" charset="0"/>
              </a:rPr>
              <a:t>ЭМТҮЧАБА-ны орон тооны гишүүдийн бүх төлөөлөл хамрагдсан</a:t>
            </a:r>
          </a:p>
          <a:p>
            <a:r>
              <a:rPr lang="mn-MN" sz="2000" dirty="0">
                <a:effectLst/>
                <a:latin typeface="Arial" panose="020B0604020202020204" pitchFamily="34" charset="0"/>
                <a:ea typeface="Calibri" panose="020F0502020204030204" pitchFamily="34" charset="0"/>
                <a:cs typeface="Arial" panose="020B0604020202020204" pitchFamily="34" charset="0"/>
              </a:rPr>
              <a:t>Чанарын мэдээллийн мэргэжилтнүүд хамгийн идэвхтэй оролцсон/ </a:t>
            </a:r>
            <a:r>
              <a:rPr lang="en-US" sz="2000" dirty="0">
                <a:effectLst/>
                <a:latin typeface="Arial" panose="020B0604020202020204" pitchFamily="34" charset="0"/>
                <a:ea typeface="Calibri" panose="020F0502020204030204" pitchFamily="34" charset="0"/>
                <a:cs typeface="Arial" panose="020B0604020202020204" pitchFamily="34" charset="0"/>
              </a:rPr>
              <a:t>34</a:t>
            </a:r>
            <a:r>
              <a:rPr lang="mn-MN" sz="2000" dirty="0">
                <a:effectLst/>
                <a:latin typeface="Arial" panose="020B0604020202020204" pitchFamily="34" charset="0"/>
                <a:ea typeface="Calibri" panose="020F0502020204030204" pitchFamily="34" charset="0"/>
                <a:cs typeface="Arial" panose="020B0604020202020204" pitchFamily="34" charset="0"/>
              </a:rPr>
              <a:t>,</a:t>
            </a:r>
            <a:r>
              <a:rPr lang="en-US" sz="2000" dirty="0">
                <a:effectLst/>
                <a:latin typeface="Arial" panose="020B0604020202020204" pitchFamily="34" charset="0"/>
                <a:ea typeface="Calibri" panose="020F0502020204030204" pitchFamily="34" charset="0"/>
                <a:cs typeface="Arial" panose="020B0604020202020204" pitchFamily="34" charset="0"/>
              </a:rPr>
              <a:t>4%</a:t>
            </a:r>
            <a:r>
              <a:rPr lang="mn-MN" sz="2000" dirty="0">
                <a:effectLst/>
                <a:latin typeface="Arial" panose="020B0604020202020204" pitchFamily="34" charset="0"/>
                <a:ea typeface="Calibri" panose="020F0502020204030204" pitchFamily="34" charset="0"/>
                <a:cs typeface="Arial" panose="020B0604020202020204" pitchFamily="34" charset="0"/>
              </a:rPr>
              <a:t>/ </a:t>
            </a:r>
          </a:p>
          <a:p>
            <a:r>
              <a:rPr lang="mn-MN" sz="2000" dirty="0">
                <a:effectLst/>
                <a:latin typeface="Arial" panose="020B0604020202020204" pitchFamily="34" charset="0"/>
                <a:ea typeface="Calibri" panose="020F0502020204030204" pitchFamily="34" charset="0"/>
                <a:cs typeface="Arial" panose="020B0604020202020204" pitchFamily="34" charset="0"/>
              </a:rPr>
              <a:t>Зарим ЭМБ ЭМТҮЧанар хариуцсан ЗАХИРЛЫН орон тоо гарган ажиллуулж байгаа нь сайшаалтай</a:t>
            </a:r>
            <a:endParaRPr lang="en-US" sz="2000" dirty="0">
              <a:latin typeface="Arial" panose="020B0604020202020204" pitchFamily="34" charset="0"/>
              <a:cs typeface="Arial" panose="020B0604020202020204" pitchFamily="34" charset="0"/>
            </a:endParaRPr>
          </a:p>
        </p:txBody>
      </p:sp>
      <p:graphicFrame>
        <p:nvGraphicFramePr>
          <p:cNvPr id="4" name="Table 3">
            <a:extLst>
              <a:ext uri="{FF2B5EF4-FFF2-40B4-BE49-F238E27FC236}">
                <a16:creationId xmlns:a16="http://schemas.microsoft.com/office/drawing/2014/main" id="{6BDE43DD-617D-4C2F-ADFF-493ADA2A52A5}"/>
              </a:ext>
            </a:extLst>
          </p:cNvPr>
          <p:cNvGraphicFramePr>
            <a:graphicFrameLocks noGrp="1"/>
          </p:cNvGraphicFramePr>
          <p:nvPr>
            <p:extLst>
              <p:ext uri="{D42A27DB-BD31-4B8C-83A1-F6EECF244321}">
                <p14:modId xmlns:p14="http://schemas.microsoft.com/office/powerpoint/2010/main" val="2121354974"/>
              </p:ext>
            </p:extLst>
          </p:nvPr>
        </p:nvGraphicFramePr>
        <p:xfrm>
          <a:off x="1055078" y="956602"/>
          <a:ext cx="7680959" cy="5921873"/>
        </p:xfrm>
        <a:graphic>
          <a:graphicData uri="http://schemas.openxmlformats.org/drawingml/2006/table">
            <a:tbl>
              <a:tblPr firstRow="1" firstCol="1" bandRow="1">
                <a:tableStyleId>{5C22544A-7EE6-4342-B048-85BDC9FD1C3A}</a:tableStyleId>
              </a:tblPr>
              <a:tblGrid>
                <a:gridCol w="413830">
                  <a:extLst>
                    <a:ext uri="{9D8B030D-6E8A-4147-A177-3AD203B41FA5}">
                      <a16:colId xmlns:a16="http://schemas.microsoft.com/office/drawing/2014/main" val="2244481302"/>
                    </a:ext>
                  </a:extLst>
                </a:gridCol>
                <a:gridCol w="4256501">
                  <a:extLst>
                    <a:ext uri="{9D8B030D-6E8A-4147-A177-3AD203B41FA5}">
                      <a16:colId xmlns:a16="http://schemas.microsoft.com/office/drawing/2014/main" val="3331073430"/>
                    </a:ext>
                  </a:extLst>
                </a:gridCol>
                <a:gridCol w="1252166">
                  <a:extLst>
                    <a:ext uri="{9D8B030D-6E8A-4147-A177-3AD203B41FA5}">
                      <a16:colId xmlns:a16="http://schemas.microsoft.com/office/drawing/2014/main" val="3737842506"/>
                    </a:ext>
                  </a:extLst>
                </a:gridCol>
                <a:gridCol w="1758462">
                  <a:extLst>
                    <a:ext uri="{9D8B030D-6E8A-4147-A177-3AD203B41FA5}">
                      <a16:colId xmlns:a16="http://schemas.microsoft.com/office/drawing/2014/main" val="1780547406"/>
                    </a:ext>
                  </a:extLst>
                </a:gridCol>
              </a:tblGrid>
              <a:tr h="433581">
                <a:tc rowSpan="2">
                  <a:txBody>
                    <a:bodyPr/>
                    <a:lstStyle/>
                    <a:p>
                      <a:pPr marL="0" marR="0">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rowSpan="2">
                  <a:txBody>
                    <a:bodyPr/>
                    <a:lstStyle/>
                    <a:p>
                      <a:pPr marL="0" marR="0">
                        <a:lnSpc>
                          <a:spcPct val="150000"/>
                        </a:lnSpc>
                        <a:spcBef>
                          <a:spcPts val="0"/>
                        </a:spcBef>
                        <a:spcAft>
                          <a:spcPts val="0"/>
                        </a:spcAft>
                      </a:pPr>
                      <a:r>
                        <a:rPr lang="mn-MN" sz="2000" dirty="0">
                          <a:effectLst/>
                          <a:latin typeface="Arial" panose="020B0604020202020204" pitchFamily="34" charset="0"/>
                          <a:cs typeface="Arial" panose="020B0604020202020204" pitchFamily="34" charset="0"/>
                        </a:rPr>
                        <a:t>Албан тушаалын нэр</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gridSpan="2">
                  <a:txBody>
                    <a:bodyPr/>
                    <a:lstStyle/>
                    <a:p>
                      <a:pPr marL="0" marR="0">
                        <a:lnSpc>
                          <a:spcPct val="150000"/>
                        </a:lnSpc>
                        <a:spcBef>
                          <a:spcPts val="0"/>
                        </a:spcBef>
                        <a:spcAft>
                          <a:spcPts val="0"/>
                        </a:spcAft>
                      </a:pPr>
                      <a:r>
                        <a:rPr lang="mn-MN" sz="2000">
                          <a:effectLst/>
                          <a:latin typeface="Arial" panose="020B0604020202020204" pitchFamily="34" charset="0"/>
                          <a:cs typeface="Arial" panose="020B0604020202020204" pitchFamily="34" charset="0"/>
                        </a:rPr>
                        <a:t>Судалгаанд хамрагдсан </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en-US"/>
                    </a:p>
                  </a:txBody>
                  <a:tcPr/>
                </a:tc>
                <a:extLst>
                  <a:ext uri="{0D108BD9-81ED-4DB2-BD59-A6C34878D82A}">
                    <a16:rowId xmlns:a16="http://schemas.microsoft.com/office/drawing/2014/main" val="1180432701"/>
                  </a:ext>
                </a:extLst>
              </a:tr>
              <a:tr h="433581">
                <a:tc vMerge="1">
                  <a:txBody>
                    <a:bodyPr/>
                    <a:lstStyle/>
                    <a:p>
                      <a:endParaRPr lang="en-US"/>
                    </a:p>
                  </a:txBody>
                  <a:tcPr/>
                </a:tc>
                <a:tc vMerge="1">
                  <a:txBody>
                    <a:bodyPr/>
                    <a:lstStyle/>
                    <a:p>
                      <a:endParaRPr lang="en-US"/>
                    </a:p>
                  </a:txBody>
                  <a:tcPr/>
                </a:tc>
                <a:tc>
                  <a:txBody>
                    <a:bodyPr/>
                    <a:lstStyle/>
                    <a:p>
                      <a:pPr marL="0" marR="0">
                        <a:lnSpc>
                          <a:spcPct val="150000"/>
                        </a:lnSpc>
                        <a:spcBef>
                          <a:spcPts val="0"/>
                        </a:spcBef>
                        <a:spcAft>
                          <a:spcPts val="0"/>
                        </a:spcAft>
                      </a:pPr>
                      <a:r>
                        <a:rPr lang="mn-MN" sz="2000" dirty="0">
                          <a:effectLst/>
                          <a:latin typeface="Arial" panose="020B0604020202020204" pitchFamily="34" charset="0"/>
                          <a:cs typeface="Arial" panose="020B0604020202020204" pitchFamily="34" charset="0"/>
                        </a:rPr>
                        <a:t>Хүний тоо</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mn-MN" sz="2000" dirty="0">
                          <a:effectLst/>
                          <a:latin typeface="Arial" panose="020B0604020202020204" pitchFamily="34" charset="0"/>
                          <a:cs typeface="Arial" panose="020B0604020202020204" pitchFamily="34" charset="0"/>
                        </a:rPr>
                        <a:t>Эзлэх хувь</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245052866"/>
                  </a:ext>
                </a:extLst>
              </a:tr>
              <a:tr h="546799">
                <a:tc>
                  <a:txBody>
                    <a:bodyPr/>
                    <a:lstStyle/>
                    <a:p>
                      <a:pPr marL="0" marR="0">
                        <a:lnSpc>
                          <a:spcPct val="150000"/>
                        </a:lnSpc>
                        <a:spcBef>
                          <a:spcPts val="0"/>
                        </a:spcBef>
                        <a:spcAft>
                          <a:spcPts val="0"/>
                        </a:spcAft>
                      </a:pPr>
                      <a:r>
                        <a:rPr lang="mn-MN" sz="1800">
                          <a:effectLst/>
                          <a:latin typeface="Arial" panose="020B0604020202020204" pitchFamily="34" charset="0"/>
                          <a:cs typeface="Arial" panose="020B0604020202020204" pitchFamily="34" charset="0"/>
                        </a:rPr>
                        <a:t>1</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mn-MN" sz="2000" dirty="0">
                          <a:effectLst/>
                          <a:latin typeface="Arial" panose="020B0604020202020204" pitchFamily="34" charset="0"/>
                          <a:cs typeface="Arial" panose="020B0604020202020204" pitchFamily="34" charset="0"/>
                        </a:rPr>
                        <a:t>ЭМТҮЧанар хариуцсан захирал</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2000" dirty="0">
                          <a:effectLst/>
                          <a:latin typeface="Arial" panose="020B0604020202020204" pitchFamily="34" charset="0"/>
                          <a:cs typeface="Arial" panose="020B0604020202020204" pitchFamily="34" charset="0"/>
                        </a:rPr>
                        <a:t>4</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2000" dirty="0">
                          <a:effectLst/>
                          <a:latin typeface="Arial" panose="020B0604020202020204" pitchFamily="34" charset="0"/>
                          <a:cs typeface="Arial" panose="020B0604020202020204" pitchFamily="34" charset="0"/>
                        </a:rPr>
                        <a:t>1,6</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235322257"/>
                  </a:ext>
                </a:extLst>
              </a:tr>
              <a:tr h="441960">
                <a:tc>
                  <a:txBody>
                    <a:bodyPr/>
                    <a:lstStyle/>
                    <a:p>
                      <a:pPr marL="0" marR="0">
                        <a:lnSpc>
                          <a:spcPct val="150000"/>
                        </a:lnSpc>
                        <a:spcBef>
                          <a:spcPts val="0"/>
                        </a:spcBef>
                        <a:spcAft>
                          <a:spcPts val="0"/>
                        </a:spcAft>
                      </a:pPr>
                      <a:r>
                        <a:rPr lang="mn-MN" sz="1800">
                          <a:effectLst/>
                          <a:latin typeface="Arial" panose="020B0604020202020204" pitchFamily="34" charset="0"/>
                          <a:cs typeface="Arial" panose="020B0604020202020204" pitchFamily="34" charset="0"/>
                        </a:rPr>
                        <a:t>2</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mn-MN" sz="2000" dirty="0">
                          <a:effectLst/>
                          <a:latin typeface="Arial" panose="020B0604020202020204" pitchFamily="34" charset="0"/>
                          <a:cs typeface="Arial" panose="020B0604020202020204" pitchFamily="34" charset="0"/>
                        </a:rPr>
                        <a:t>ЭМТҮЧАБА-ны дарга</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2000">
                          <a:effectLst/>
                          <a:latin typeface="Arial" panose="020B0604020202020204" pitchFamily="34" charset="0"/>
                          <a:cs typeface="Arial" panose="020B0604020202020204" pitchFamily="34" charset="0"/>
                        </a:rPr>
                        <a:t>61</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2000" dirty="0">
                          <a:effectLst/>
                          <a:latin typeface="Arial" panose="020B0604020202020204" pitchFamily="34" charset="0"/>
                          <a:cs typeface="Arial" panose="020B0604020202020204" pitchFamily="34" charset="0"/>
                        </a:rPr>
                        <a:t>22,9</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538522797"/>
                  </a:ext>
                </a:extLst>
              </a:tr>
              <a:tr h="433581">
                <a:tc>
                  <a:txBody>
                    <a:bodyPr/>
                    <a:lstStyle/>
                    <a:p>
                      <a:pPr marL="0" marR="0">
                        <a:lnSpc>
                          <a:spcPct val="150000"/>
                        </a:lnSpc>
                        <a:spcBef>
                          <a:spcPts val="0"/>
                        </a:spcBef>
                        <a:spcAft>
                          <a:spcPts val="0"/>
                        </a:spcAft>
                      </a:pPr>
                      <a:r>
                        <a:rPr lang="mn-MN" sz="1800">
                          <a:effectLst/>
                          <a:latin typeface="Arial" panose="020B0604020202020204" pitchFamily="34" charset="0"/>
                          <a:cs typeface="Arial" panose="020B0604020202020204" pitchFamily="34" charset="0"/>
                        </a:rPr>
                        <a:t>3</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mn-MN" sz="2000" dirty="0">
                          <a:effectLst/>
                          <a:latin typeface="Arial" panose="020B0604020202020204" pitchFamily="34" charset="0"/>
                          <a:cs typeface="Arial" panose="020B0604020202020204" pitchFamily="34" charset="0"/>
                        </a:rPr>
                        <a:t>Чанарын менежер</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2000">
                          <a:effectLst/>
                          <a:latin typeface="Arial" panose="020B0604020202020204" pitchFamily="34" charset="0"/>
                          <a:cs typeface="Arial" panose="020B0604020202020204" pitchFamily="34" charset="0"/>
                        </a:rPr>
                        <a:t>63</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2000">
                          <a:effectLst/>
                          <a:latin typeface="Arial" panose="020B0604020202020204" pitchFamily="34" charset="0"/>
                          <a:cs typeface="Arial" panose="020B0604020202020204" pitchFamily="34" charset="0"/>
                        </a:rPr>
                        <a:t>23,6</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020550545"/>
                  </a:ext>
                </a:extLst>
              </a:tr>
              <a:tr h="433581">
                <a:tc>
                  <a:txBody>
                    <a:bodyPr/>
                    <a:lstStyle/>
                    <a:p>
                      <a:pPr marL="0" marR="0">
                        <a:lnSpc>
                          <a:spcPct val="150000"/>
                        </a:lnSpc>
                        <a:spcBef>
                          <a:spcPts val="0"/>
                        </a:spcBef>
                        <a:spcAft>
                          <a:spcPts val="0"/>
                        </a:spcAft>
                      </a:pPr>
                      <a:r>
                        <a:rPr lang="mn-MN" sz="1800">
                          <a:effectLst/>
                          <a:latin typeface="Arial" panose="020B0604020202020204" pitchFamily="34" charset="0"/>
                          <a:cs typeface="Arial" panose="020B0604020202020204" pitchFamily="34" charset="0"/>
                        </a:rPr>
                        <a:t>4</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mn-MN" sz="2000" dirty="0">
                          <a:effectLst/>
                          <a:latin typeface="Arial" panose="020B0604020202020204" pitchFamily="34" charset="0"/>
                          <a:cs typeface="Arial" panose="020B0604020202020204" pitchFamily="34" charset="0"/>
                        </a:rPr>
                        <a:t>АБ, эрсдэл хариуцсан менежер</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2000">
                          <a:effectLst/>
                          <a:latin typeface="Arial" panose="020B0604020202020204" pitchFamily="34" charset="0"/>
                          <a:cs typeface="Arial" panose="020B0604020202020204" pitchFamily="34" charset="0"/>
                        </a:rPr>
                        <a:t>30</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2000" dirty="0">
                          <a:effectLst/>
                          <a:latin typeface="Arial" panose="020B0604020202020204" pitchFamily="34" charset="0"/>
                          <a:cs typeface="Arial" panose="020B0604020202020204" pitchFamily="34" charset="0"/>
                        </a:rPr>
                        <a:t>11,2</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248346135"/>
                  </a:ext>
                </a:extLst>
              </a:tr>
              <a:tr h="1058524">
                <a:tc>
                  <a:txBody>
                    <a:bodyPr/>
                    <a:lstStyle/>
                    <a:p>
                      <a:pPr marL="0" marR="0">
                        <a:lnSpc>
                          <a:spcPct val="150000"/>
                        </a:lnSpc>
                        <a:spcBef>
                          <a:spcPts val="0"/>
                        </a:spcBef>
                        <a:spcAft>
                          <a:spcPts val="0"/>
                        </a:spcAft>
                      </a:pPr>
                      <a:r>
                        <a:rPr lang="mn-MN" sz="1800">
                          <a:effectLst/>
                          <a:latin typeface="Arial" panose="020B0604020202020204" pitchFamily="34" charset="0"/>
                          <a:cs typeface="Arial" panose="020B0604020202020204" pitchFamily="34" charset="0"/>
                        </a:rPr>
                        <a:t>5</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mn-MN" sz="2000" dirty="0">
                          <a:effectLst/>
                          <a:latin typeface="Arial" panose="020B0604020202020204" pitchFamily="34" charset="0"/>
                          <a:cs typeface="Arial" panose="020B0604020202020204" pitchFamily="34" charset="0"/>
                        </a:rPr>
                        <a:t>ТҮЧанарын мэдээллийн мэргэжилтэн</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2000" dirty="0">
                          <a:effectLst/>
                          <a:latin typeface="Arial" panose="020B0604020202020204" pitchFamily="34" charset="0"/>
                          <a:cs typeface="Arial" panose="020B0604020202020204" pitchFamily="34" charset="0"/>
                        </a:rPr>
                        <a:t>92</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2000" dirty="0">
                          <a:effectLst/>
                          <a:latin typeface="Arial" panose="020B0604020202020204" pitchFamily="34" charset="0"/>
                          <a:cs typeface="Arial" panose="020B0604020202020204" pitchFamily="34" charset="0"/>
                        </a:rPr>
                        <a:t>34,4</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01633431"/>
                  </a:ext>
                </a:extLst>
              </a:tr>
              <a:tr h="771652">
                <a:tc>
                  <a:txBody>
                    <a:bodyPr/>
                    <a:lstStyle/>
                    <a:p>
                      <a:pPr marL="0" marR="0">
                        <a:lnSpc>
                          <a:spcPct val="150000"/>
                        </a:lnSpc>
                        <a:spcBef>
                          <a:spcPts val="0"/>
                        </a:spcBef>
                        <a:spcAft>
                          <a:spcPts val="0"/>
                        </a:spcAft>
                      </a:pPr>
                      <a:r>
                        <a:rPr lang="mn-MN" sz="1800">
                          <a:effectLst/>
                          <a:latin typeface="Arial" panose="020B0604020202020204" pitchFamily="34" charset="0"/>
                          <a:cs typeface="Arial" panose="020B0604020202020204" pitchFamily="34" charset="0"/>
                        </a:rPr>
                        <a:t>6</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mn-MN" sz="2000" dirty="0">
                          <a:effectLst/>
                          <a:latin typeface="Arial" panose="020B0604020202020204" pitchFamily="34" charset="0"/>
                          <a:cs typeface="Arial" panose="020B0604020202020204" pitchFamily="34" charset="0"/>
                        </a:rPr>
                        <a:t>Аймгийн ЭМГ-ын ЭТҮЧАБ-ын  мэргэжилтэн</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2000" dirty="0">
                          <a:effectLst/>
                          <a:latin typeface="Arial" panose="020B0604020202020204" pitchFamily="34" charset="0"/>
                          <a:cs typeface="Arial" panose="020B0604020202020204" pitchFamily="34" charset="0"/>
                        </a:rPr>
                        <a:t>17</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2000" dirty="0">
                          <a:effectLst/>
                          <a:latin typeface="Arial" panose="020B0604020202020204" pitchFamily="34" charset="0"/>
                          <a:cs typeface="Arial" panose="020B0604020202020204" pitchFamily="34" charset="0"/>
                        </a:rPr>
                        <a:t>6,3</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665514662"/>
                  </a:ext>
                </a:extLst>
              </a:tr>
              <a:tr h="433581">
                <a:tc gridSpan="2">
                  <a:txBody>
                    <a:bodyPr/>
                    <a:lstStyle/>
                    <a:p>
                      <a:pPr marL="0" marR="0">
                        <a:lnSpc>
                          <a:spcPct val="150000"/>
                        </a:lnSpc>
                        <a:spcBef>
                          <a:spcPts val="0"/>
                        </a:spcBef>
                        <a:spcAft>
                          <a:spcPts val="0"/>
                        </a:spcAft>
                      </a:pPr>
                      <a:r>
                        <a:rPr lang="mn-MN" sz="2000">
                          <a:effectLst/>
                          <a:latin typeface="Arial" panose="020B0604020202020204" pitchFamily="34" charset="0"/>
                          <a:cs typeface="Arial" panose="020B0604020202020204" pitchFamily="34" charset="0"/>
                        </a:rPr>
                        <a:t>Нийт</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en-US"/>
                    </a:p>
                  </a:txBody>
                  <a:tcPr/>
                </a:tc>
                <a:tc>
                  <a:txBody>
                    <a:bodyPr/>
                    <a:lstStyle/>
                    <a:p>
                      <a:pPr marL="0" marR="0" algn="ctr">
                        <a:lnSpc>
                          <a:spcPct val="150000"/>
                        </a:lnSpc>
                        <a:spcBef>
                          <a:spcPts val="0"/>
                        </a:spcBef>
                        <a:spcAft>
                          <a:spcPts val="0"/>
                        </a:spcAft>
                      </a:pPr>
                      <a:r>
                        <a:rPr lang="mn-MN" sz="2000">
                          <a:effectLst/>
                          <a:latin typeface="Arial" panose="020B0604020202020204" pitchFamily="34" charset="0"/>
                          <a:cs typeface="Arial" panose="020B0604020202020204" pitchFamily="34" charset="0"/>
                        </a:rPr>
                        <a:t>267</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en-US" sz="2000" dirty="0">
                          <a:effectLst/>
                          <a:latin typeface="Arial" panose="020B0604020202020204" pitchFamily="34" charset="0"/>
                          <a:cs typeface="Arial" panose="020B0604020202020204" pitchFamily="34" charset="0"/>
                        </a:rPr>
                        <a:t>100</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860223514"/>
                  </a:ext>
                </a:extLst>
              </a:tr>
            </a:tbl>
          </a:graphicData>
        </a:graphic>
      </p:graphicFrame>
    </p:spTree>
    <p:extLst>
      <p:ext uri="{BB962C8B-B14F-4D97-AF65-F5344CB8AC3E}">
        <p14:creationId xmlns:p14="http://schemas.microsoft.com/office/powerpoint/2010/main" val="3867654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D9EA4-0F71-48F8-81AB-6A6ABAA3AFDB}"/>
              </a:ext>
            </a:extLst>
          </p:cNvPr>
          <p:cNvSpPr>
            <a:spLocks noGrp="1"/>
          </p:cNvSpPr>
          <p:nvPr>
            <p:ph type="title"/>
          </p:nvPr>
        </p:nvSpPr>
        <p:spPr>
          <a:xfrm>
            <a:off x="838200" y="365125"/>
            <a:ext cx="10515600" cy="746223"/>
          </a:xfrm>
        </p:spPr>
        <p:txBody>
          <a:bodyPr>
            <a:noAutofit/>
          </a:bodyPr>
          <a:lstStyle/>
          <a:p>
            <a:pPr algn="ctr"/>
            <a:br>
              <a:rPr lang="mn-MN" altLang="en-US" sz="3600" b="1" dirty="0" bmk="">
                <a:latin typeface="Arial" panose="020B0604020202020204" pitchFamily="34" charset="0"/>
                <a:ea typeface="Calibri" panose="020F0502020204030204" pitchFamily="34" charset="0"/>
                <a:cs typeface="Arial" panose="020B0604020202020204" pitchFamily="34" charset="0"/>
              </a:rPr>
            </a:br>
            <a:r>
              <a:rPr lang="mn-MN" altLang="en-US" sz="3600" b="1" dirty="0" bmk="">
                <a:latin typeface="Arial" panose="020B0604020202020204" pitchFamily="34" charset="0"/>
                <a:ea typeface="Calibri" panose="020F0502020204030204" pitchFamily="34" charset="0"/>
                <a:cs typeface="Arial" panose="020B0604020202020204" pitchFamily="34" charset="0"/>
              </a:rPr>
              <a:t>А</a:t>
            </a:r>
            <a:r>
              <a:rPr kumimoji="0" lang="mn-MN" altLang="en-US" sz="3600" b="1" i="0" u="none" strike="noStrike" cap="none" normalizeH="0" baseline="0" dirty="0" bmk="">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жиллагсдын </a:t>
            </a:r>
            <a:r>
              <a:rPr kumimoji="0" lang="mn-MN" altLang="en-US" sz="36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насны байдал</a:t>
            </a:r>
            <a:br>
              <a:rPr kumimoji="0" lang="mn-MN" altLang="en-US" sz="3600" b="0" i="0" u="none" strike="noStrike" cap="none" normalizeH="0" baseline="0" dirty="0">
                <a:ln>
                  <a:noFill/>
                </a:ln>
                <a:solidFill>
                  <a:schemeClr val="tx1"/>
                </a:solidFill>
                <a:effectLst/>
                <a:latin typeface="Arial" panose="020B0604020202020204" pitchFamily="34" charset="0"/>
              </a:rPr>
            </a:br>
            <a:endParaRPr lang="en-US" sz="3600" dirty="0"/>
          </a:p>
        </p:txBody>
      </p:sp>
      <p:graphicFrame>
        <p:nvGraphicFramePr>
          <p:cNvPr id="4" name="Content Placeholder 3">
            <a:extLst>
              <a:ext uri="{FF2B5EF4-FFF2-40B4-BE49-F238E27FC236}">
                <a16:creationId xmlns:a16="http://schemas.microsoft.com/office/drawing/2014/main" id="{9B2DE8EE-1BF8-4909-9D3A-B7B71EF030B0}"/>
              </a:ext>
            </a:extLst>
          </p:cNvPr>
          <p:cNvGraphicFramePr>
            <a:graphicFrameLocks noGrp="1"/>
          </p:cNvGraphicFramePr>
          <p:nvPr>
            <p:ph idx="1"/>
            <p:extLst>
              <p:ext uri="{D42A27DB-BD31-4B8C-83A1-F6EECF244321}">
                <p14:modId xmlns:p14="http://schemas.microsoft.com/office/powerpoint/2010/main" val="3845926318"/>
              </p:ext>
            </p:extLst>
          </p:nvPr>
        </p:nvGraphicFramePr>
        <p:xfrm>
          <a:off x="1533378" y="1237958"/>
          <a:ext cx="7244862" cy="4951825"/>
        </p:xfrm>
        <a:graphic>
          <a:graphicData uri="http://schemas.openxmlformats.org/drawingml/2006/table">
            <a:tbl>
              <a:tblPr firstRow="1" firstCol="1" bandRow="1">
                <a:tableStyleId>{5C22544A-7EE6-4342-B048-85BDC9FD1C3A}</a:tableStyleId>
              </a:tblPr>
              <a:tblGrid>
                <a:gridCol w="427742">
                  <a:extLst>
                    <a:ext uri="{9D8B030D-6E8A-4147-A177-3AD203B41FA5}">
                      <a16:colId xmlns:a16="http://schemas.microsoft.com/office/drawing/2014/main" val="1847017191"/>
                    </a:ext>
                  </a:extLst>
                </a:gridCol>
                <a:gridCol w="2202917">
                  <a:extLst>
                    <a:ext uri="{9D8B030D-6E8A-4147-A177-3AD203B41FA5}">
                      <a16:colId xmlns:a16="http://schemas.microsoft.com/office/drawing/2014/main" val="1280424306"/>
                    </a:ext>
                  </a:extLst>
                </a:gridCol>
                <a:gridCol w="1899138">
                  <a:extLst>
                    <a:ext uri="{9D8B030D-6E8A-4147-A177-3AD203B41FA5}">
                      <a16:colId xmlns:a16="http://schemas.microsoft.com/office/drawing/2014/main" val="3709279712"/>
                    </a:ext>
                  </a:extLst>
                </a:gridCol>
                <a:gridCol w="2715065">
                  <a:extLst>
                    <a:ext uri="{9D8B030D-6E8A-4147-A177-3AD203B41FA5}">
                      <a16:colId xmlns:a16="http://schemas.microsoft.com/office/drawing/2014/main" val="455223072"/>
                    </a:ext>
                  </a:extLst>
                </a:gridCol>
              </a:tblGrid>
              <a:tr h="745812">
                <a:tc rowSpan="2">
                  <a:txBody>
                    <a:bodyPr/>
                    <a:lstStyle/>
                    <a:p>
                      <a:pPr marL="0" marR="0">
                        <a:lnSpc>
                          <a:spcPct val="150000"/>
                        </a:lnSpc>
                        <a:spcBef>
                          <a:spcPts val="0"/>
                        </a:spcBef>
                        <a:spcAft>
                          <a:spcPts val="0"/>
                        </a:spcAft>
                      </a:pPr>
                      <a:r>
                        <a:rPr lang="mn-MN" sz="2000">
                          <a:effectLst/>
                        </a:rPr>
                        <a: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marL="0" marR="0">
                        <a:lnSpc>
                          <a:spcPct val="150000"/>
                        </a:lnSpc>
                        <a:spcBef>
                          <a:spcPts val="0"/>
                        </a:spcBef>
                        <a:spcAft>
                          <a:spcPts val="0"/>
                        </a:spcAft>
                      </a:pPr>
                      <a:r>
                        <a:rPr lang="mn-MN" sz="2000" dirty="0">
                          <a:effectLst/>
                          <a:latin typeface="Arial" panose="020B0604020202020204" pitchFamily="34" charset="0"/>
                          <a:cs typeface="Arial" panose="020B0604020202020204" pitchFamily="34" charset="0"/>
                        </a:rPr>
                        <a:t>Насны ангилал</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gridSpan="2">
                  <a:txBody>
                    <a:bodyPr/>
                    <a:lstStyle/>
                    <a:p>
                      <a:pPr marL="0" marR="0" algn="ctr">
                        <a:lnSpc>
                          <a:spcPct val="150000"/>
                        </a:lnSpc>
                        <a:spcBef>
                          <a:spcPts val="0"/>
                        </a:spcBef>
                        <a:spcAft>
                          <a:spcPts val="0"/>
                        </a:spcAft>
                      </a:pPr>
                      <a:r>
                        <a:rPr lang="mn-MN" sz="2000" dirty="0">
                          <a:effectLst/>
                          <a:latin typeface="Arial" panose="020B0604020202020204" pitchFamily="34" charset="0"/>
                          <a:cs typeface="Arial" panose="020B0604020202020204" pitchFamily="34" charset="0"/>
                        </a:rPr>
                        <a:t>Судалгаанд хамрагдсан</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en-US"/>
                    </a:p>
                  </a:txBody>
                  <a:tcPr/>
                </a:tc>
                <a:extLst>
                  <a:ext uri="{0D108BD9-81ED-4DB2-BD59-A6C34878D82A}">
                    <a16:rowId xmlns:a16="http://schemas.microsoft.com/office/drawing/2014/main" val="580264978"/>
                  </a:ext>
                </a:extLst>
              </a:tr>
              <a:tr h="745812">
                <a:tc vMerge="1">
                  <a:txBody>
                    <a:bodyPr/>
                    <a:lstStyle/>
                    <a:p>
                      <a:endParaRPr lang="en-US"/>
                    </a:p>
                  </a:txBody>
                  <a:tcPr/>
                </a:tc>
                <a:tc vMerge="1">
                  <a:txBody>
                    <a:bodyPr/>
                    <a:lstStyle/>
                    <a:p>
                      <a:endParaRPr lang="en-US"/>
                    </a:p>
                  </a:txBody>
                  <a:tcPr/>
                </a:tc>
                <a:tc>
                  <a:txBody>
                    <a:bodyPr/>
                    <a:lstStyle/>
                    <a:p>
                      <a:pPr marL="0" marR="0" algn="ctr">
                        <a:lnSpc>
                          <a:spcPct val="150000"/>
                        </a:lnSpc>
                        <a:spcBef>
                          <a:spcPts val="0"/>
                        </a:spcBef>
                        <a:spcAft>
                          <a:spcPts val="0"/>
                        </a:spcAft>
                      </a:pPr>
                      <a:r>
                        <a:rPr lang="mn-MN" sz="2000" dirty="0">
                          <a:effectLst/>
                          <a:latin typeface="Arial" panose="020B0604020202020204" pitchFamily="34" charset="0"/>
                          <a:cs typeface="Arial" panose="020B0604020202020204" pitchFamily="34" charset="0"/>
                        </a:rPr>
                        <a:t>Хүний тоо</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2000" dirty="0">
                          <a:effectLst/>
                          <a:latin typeface="Arial" panose="020B0604020202020204" pitchFamily="34" charset="0"/>
                          <a:cs typeface="Arial" panose="020B0604020202020204" pitchFamily="34" charset="0"/>
                        </a:rPr>
                        <a:t>Эзлэх хувь</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923351656"/>
                  </a:ext>
                </a:extLst>
              </a:tr>
              <a:tr h="745812">
                <a:tc>
                  <a:txBody>
                    <a:bodyPr/>
                    <a:lstStyle/>
                    <a:p>
                      <a:pPr marL="0" marR="0">
                        <a:lnSpc>
                          <a:spcPct val="150000"/>
                        </a:lnSpc>
                        <a:spcBef>
                          <a:spcPts val="0"/>
                        </a:spcBef>
                        <a:spcAft>
                          <a:spcPts val="0"/>
                        </a:spcAft>
                      </a:pPr>
                      <a:r>
                        <a:rPr lang="mn-MN" sz="2000">
                          <a:effectLst/>
                        </a:rPr>
                        <a:t>1</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mn-MN" sz="2000">
                          <a:effectLst/>
                          <a:latin typeface="Arial" panose="020B0604020202020204" pitchFamily="34" charset="0"/>
                          <a:cs typeface="Arial" panose="020B0604020202020204" pitchFamily="34" charset="0"/>
                        </a:rPr>
                        <a:t>29 нас хүртэл</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2000" dirty="0">
                          <a:effectLst/>
                          <a:latin typeface="Arial" panose="020B0604020202020204" pitchFamily="34" charset="0"/>
                          <a:cs typeface="Arial" panose="020B0604020202020204" pitchFamily="34" charset="0"/>
                        </a:rPr>
                        <a:t>57</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2000">
                          <a:effectLst/>
                          <a:latin typeface="Arial" panose="020B0604020202020204" pitchFamily="34" charset="0"/>
                          <a:cs typeface="Arial" panose="020B0604020202020204" pitchFamily="34" charset="0"/>
                        </a:rPr>
                        <a:t>21,4</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160280497"/>
                  </a:ext>
                </a:extLst>
              </a:tr>
              <a:tr h="745812">
                <a:tc>
                  <a:txBody>
                    <a:bodyPr/>
                    <a:lstStyle/>
                    <a:p>
                      <a:pPr marL="0" marR="0">
                        <a:lnSpc>
                          <a:spcPct val="150000"/>
                        </a:lnSpc>
                        <a:spcBef>
                          <a:spcPts val="0"/>
                        </a:spcBef>
                        <a:spcAft>
                          <a:spcPts val="0"/>
                        </a:spcAft>
                      </a:pPr>
                      <a:r>
                        <a:rPr lang="mn-MN" sz="2000">
                          <a:effectLst/>
                        </a:rPr>
                        <a:t>2</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mn-MN" sz="2000" dirty="0">
                          <a:effectLst/>
                          <a:latin typeface="Arial" panose="020B0604020202020204" pitchFamily="34" charset="0"/>
                          <a:cs typeface="Arial" panose="020B0604020202020204" pitchFamily="34" charset="0"/>
                        </a:rPr>
                        <a:t>30-39</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2000" dirty="0">
                          <a:effectLst/>
                          <a:latin typeface="Arial" panose="020B0604020202020204" pitchFamily="34" charset="0"/>
                          <a:cs typeface="Arial" panose="020B0604020202020204" pitchFamily="34" charset="0"/>
                        </a:rPr>
                        <a:t>116</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2000" dirty="0">
                          <a:effectLst/>
                          <a:latin typeface="Arial" panose="020B0604020202020204" pitchFamily="34" charset="0"/>
                          <a:cs typeface="Arial" panose="020B0604020202020204" pitchFamily="34" charset="0"/>
                        </a:rPr>
                        <a:t>43,4</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308120933"/>
                  </a:ext>
                </a:extLst>
              </a:tr>
              <a:tr h="745812">
                <a:tc>
                  <a:txBody>
                    <a:bodyPr/>
                    <a:lstStyle/>
                    <a:p>
                      <a:pPr marL="0" marR="0">
                        <a:lnSpc>
                          <a:spcPct val="150000"/>
                        </a:lnSpc>
                        <a:spcBef>
                          <a:spcPts val="0"/>
                        </a:spcBef>
                        <a:spcAft>
                          <a:spcPts val="0"/>
                        </a:spcAft>
                      </a:pPr>
                      <a:r>
                        <a:rPr lang="mn-MN" sz="2000">
                          <a:effectLst/>
                        </a:rPr>
                        <a:t>3</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mn-MN" sz="2000">
                          <a:effectLst/>
                          <a:latin typeface="Arial" panose="020B0604020202020204" pitchFamily="34" charset="0"/>
                          <a:cs typeface="Arial" panose="020B0604020202020204" pitchFamily="34" charset="0"/>
                        </a:rPr>
                        <a:t>40-49</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2000">
                          <a:effectLst/>
                          <a:latin typeface="Arial" panose="020B0604020202020204" pitchFamily="34" charset="0"/>
                          <a:cs typeface="Arial" panose="020B0604020202020204" pitchFamily="34" charset="0"/>
                        </a:rPr>
                        <a:t>52</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2000">
                          <a:effectLst/>
                          <a:latin typeface="Arial" panose="020B0604020202020204" pitchFamily="34" charset="0"/>
                          <a:cs typeface="Arial" panose="020B0604020202020204" pitchFamily="34" charset="0"/>
                        </a:rPr>
                        <a:t>19,5</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254734156"/>
                  </a:ext>
                </a:extLst>
              </a:tr>
              <a:tr h="745812">
                <a:tc>
                  <a:txBody>
                    <a:bodyPr/>
                    <a:lstStyle/>
                    <a:p>
                      <a:pPr marL="0" marR="0">
                        <a:lnSpc>
                          <a:spcPct val="150000"/>
                        </a:lnSpc>
                        <a:spcBef>
                          <a:spcPts val="0"/>
                        </a:spcBef>
                        <a:spcAft>
                          <a:spcPts val="0"/>
                        </a:spcAft>
                      </a:pPr>
                      <a:r>
                        <a:rPr lang="mn-MN" sz="2000">
                          <a:effectLst/>
                        </a:rPr>
                        <a:t>4</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50000"/>
                        </a:lnSpc>
                        <a:spcBef>
                          <a:spcPts val="0"/>
                        </a:spcBef>
                        <a:spcAft>
                          <a:spcPts val="0"/>
                        </a:spcAft>
                      </a:pPr>
                      <a:r>
                        <a:rPr lang="mn-MN" sz="2000">
                          <a:effectLst/>
                          <a:latin typeface="Arial" panose="020B0604020202020204" pitchFamily="34" charset="0"/>
                          <a:cs typeface="Arial" panose="020B0604020202020204" pitchFamily="34" charset="0"/>
                        </a:rPr>
                        <a:t>50-59</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2000">
                          <a:effectLst/>
                          <a:latin typeface="Arial" panose="020B0604020202020204" pitchFamily="34" charset="0"/>
                          <a:cs typeface="Arial" panose="020B0604020202020204" pitchFamily="34" charset="0"/>
                        </a:rPr>
                        <a:t>42</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2000">
                          <a:effectLst/>
                          <a:latin typeface="Arial" panose="020B0604020202020204" pitchFamily="34" charset="0"/>
                          <a:cs typeface="Arial" panose="020B0604020202020204" pitchFamily="34" charset="0"/>
                        </a:rPr>
                        <a:t>15,7</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025044657"/>
                  </a:ext>
                </a:extLst>
              </a:tr>
              <a:tr h="476953">
                <a:tc gridSpan="2">
                  <a:txBody>
                    <a:bodyPr/>
                    <a:lstStyle/>
                    <a:p>
                      <a:pPr marL="0" marR="0">
                        <a:lnSpc>
                          <a:spcPct val="150000"/>
                        </a:lnSpc>
                        <a:spcBef>
                          <a:spcPts val="0"/>
                        </a:spcBef>
                        <a:spcAft>
                          <a:spcPts val="0"/>
                        </a:spcAft>
                      </a:pPr>
                      <a:r>
                        <a:rPr lang="mn-MN" sz="2000">
                          <a:effectLst/>
                          <a:latin typeface="Arial" panose="020B0604020202020204" pitchFamily="34" charset="0"/>
                          <a:cs typeface="Arial" panose="020B0604020202020204" pitchFamily="34" charset="0"/>
                        </a:rPr>
                        <a:t>Нийт </a:t>
                      </a:r>
                      <a:endParaRPr lang="en-US"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en-US"/>
                    </a:p>
                  </a:txBody>
                  <a:tcPr/>
                </a:tc>
                <a:tc>
                  <a:txBody>
                    <a:bodyPr/>
                    <a:lstStyle/>
                    <a:p>
                      <a:pPr marL="0" marR="0" algn="ctr">
                        <a:lnSpc>
                          <a:spcPct val="150000"/>
                        </a:lnSpc>
                        <a:spcBef>
                          <a:spcPts val="0"/>
                        </a:spcBef>
                        <a:spcAft>
                          <a:spcPts val="0"/>
                        </a:spcAft>
                      </a:pPr>
                      <a:r>
                        <a:rPr lang="mn-MN" sz="2000" b="1" dirty="0">
                          <a:effectLst/>
                          <a:latin typeface="Arial" panose="020B0604020202020204" pitchFamily="34" charset="0"/>
                          <a:cs typeface="Arial" panose="020B0604020202020204" pitchFamily="34" charset="0"/>
                        </a:rPr>
                        <a:t>267</a:t>
                      </a:r>
                      <a:endParaRPr lang="en-US" sz="20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2000" b="1" dirty="0">
                          <a:effectLst/>
                          <a:latin typeface="Arial" panose="020B0604020202020204" pitchFamily="34" charset="0"/>
                          <a:cs typeface="Arial" panose="020B0604020202020204" pitchFamily="34" charset="0"/>
                        </a:rPr>
                        <a:t>100</a:t>
                      </a:r>
                      <a:endParaRPr lang="en-US" sz="20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254296890"/>
                  </a:ext>
                </a:extLst>
              </a:tr>
            </a:tbl>
          </a:graphicData>
        </a:graphic>
      </p:graphicFrame>
      <p:sp>
        <p:nvSpPr>
          <p:cNvPr id="7" name="TextBox 6">
            <a:extLst>
              <a:ext uri="{FF2B5EF4-FFF2-40B4-BE49-F238E27FC236}">
                <a16:creationId xmlns:a16="http://schemas.microsoft.com/office/drawing/2014/main" id="{E8DD90B2-4130-432E-913D-D9D598682B60}"/>
              </a:ext>
            </a:extLst>
          </p:cNvPr>
          <p:cNvSpPr txBox="1"/>
          <p:nvPr/>
        </p:nvSpPr>
        <p:spPr>
          <a:xfrm>
            <a:off x="9270610" y="1237958"/>
            <a:ext cx="1842868" cy="3371564"/>
          </a:xfrm>
          <a:prstGeom prst="rect">
            <a:avLst/>
          </a:prstGeom>
          <a:noFill/>
        </p:spPr>
        <p:txBody>
          <a:bodyPr wrap="square">
            <a:spAutoFit/>
          </a:bodyPr>
          <a:lstStyle/>
          <a:p>
            <a:pPr marL="0" marR="0" indent="457200" algn="just">
              <a:lnSpc>
                <a:spcPct val="150000"/>
              </a:lnSpc>
              <a:spcBef>
                <a:spcPts val="0"/>
              </a:spcBef>
              <a:spcAft>
                <a:spcPts val="0"/>
              </a:spcAft>
            </a:pPr>
            <a:r>
              <a:rPr lang="mn-MN" sz="1800" dirty="0">
                <a:effectLst/>
                <a:latin typeface="Arial" panose="020B0604020202020204" pitchFamily="34" charset="0"/>
                <a:ea typeface="Calibri" panose="020F0502020204030204" pitchFamily="34" charset="0"/>
                <a:cs typeface="Times New Roman" panose="02020603050405020304" pitchFamily="18" charset="0"/>
              </a:rPr>
              <a:t>40 хүртэл насны эмнэлгийн мэргэжилтнүүд судалгаанд хамрагдагсдын 65</a:t>
            </a:r>
            <a:r>
              <a:rPr lang="en-US" sz="1800" dirty="0">
                <a:effectLst/>
                <a:latin typeface="Arial" panose="020B0604020202020204" pitchFamily="34" charset="0"/>
                <a:ea typeface="Calibri" panose="020F0502020204030204" pitchFamily="34" charset="0"/>
                <a:cs typeface="Times New Roman" panose="02020603050405020304" pitchFamily="18" charset="0"/>
              </a:rPr>
              <a:t>%</a:t>
            </a:r>
            <a:r>
              <a:rPr lang="mn-MN" sz="1800" dirty="0">
                <a:effectLst/>
                <a:latin typeface="Arial" panose="020B0604020202020204" pitchFamily="34" charset="0"/>
                <a:ea typeface="Calibri" panose="020F0502020204030204" pitchFamily="34" charset="0"/>
                <a:cs typeface="Times New Roman" panose="02020603050405020304" pitchFamily="18" charset="0"/>
              </a:rPr>
              <a:t>-ийг зэлж байна.</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49198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3F347-10A0-4642-B24B-661E53F74595}"/>
              </a:ext>
            </a:extLst>
          </p:cNvPr>
          <p:cNvSpPr>
            <a:spLocks noGrp="1"/>
          </p:cNvSpPr>
          <p:nvPr>
            <p:ph type="title"/>
          </p:nvPr>
        </p:nvSpPr>
        <p:spPr>
          <a:xfrm>
            <a:off x="838200" y="253218"/>
            <a:ext cx="10515600" cy="759656"/>
          </a:xfrm>
        </p:spPr>
        <p:txBody>
          <a:bodyPr>
            <a:noAutofit/>
          </a:bodyPr>
          <a:lstStyle/>
          <a:p>
            <a:pPr marL="0" marR="0" indent="457200" algn="ctr">
              <a:lnSpc>
                <a:spcPct val="150000"/>
              </a:lnSpc>
              <a:spcBef>
                <a:spcPts val="0"/>
              </a:spcBef>
              <a:spcAft>
                <a:spcPts val="0"/>
              </a:spcAft>
            </a:pPr>
            <a:r>
              <a:rPr lang="mn-MN" sz="2800" b="1" dirty="0">
                <a:effectLst/>
                <a:latin typeface="Arial" panose="020B0604020202020204" pitchFamily="34" charset="0"/>
                <a:ea typeface="Calibri" panose="020F0502020204030204" pitchFamily="34" charset="0"/>
                <a:cs typeface="Arial" panose="020B0604020202020204" pitchFamily="34" charset="0"/>
              </a:rPr>
              <a:t> </a:t>
            </a:r>
            <a:br>
              <a:rPr lang="en-US" sz="2800" b="1" dirty="0">
                <a:effectLst/>
                <a:latin typeface="Arial" panose="020B0604020202020204" pitchFamily="34" charset="0"/>
                <a:ea typeface="Calibri" panose="020F0502020204030204" pitchFamily="34" charset="0"/>
                <a:cs typeface="Arial" panose="020B0604020202020204" pitchFamily="34" charset="0"/>
              </a:rPr>
            </a:br>
            <a:r>
              <a:rPr lang="en-US" sz="2800" b="1" dirty="0">
                <a:effectLst/>
                <a:latin typeface="Arial" panose="020B0604020202020204" pitchFamily="34" charset="0"/>
                <a:ea typeface="Calibri" panose="020F0502020204030204" pitchFamily="34" charset="0"/>
                <a:cs typeface="Arial" panose="020B0604020202020204" pitchFamily="34" charset="0"/>
              </a:rPr>
              <a:t>        </a:t>
            </a:r>
            <a:r>
              <a:rPr lang="mn-MN" sz="2800" b="1" dirty="0">
                <a:effectLst/>
                <a:latin typeface="Arial" panose="020B0604020202020204" pitchFamily="34" charset="0"/>
                <a:ea typeface="Calibri" panose="020F0502020204030204" pitchFamily="34" charset="0"/>
                <a:cs typeface="Arial" panose="020B0604020202020204" pitchFamily="34" charset="0"/>
              </a:rPr>
              <a:t> </a:t>
            </a:r>
            <a:r>
              <a:rPr lang="mn-MN" sz="3600" b="1" dirty="0">
                <a:effectLst/>
                <a:latin typeface="Arial" panose="020B0604020202020204" pitchFamily="34" charset="0"/>
                <a:ea typeface="Calibri" panose="020F0502020204030204" pitchFamily="34" charset="0"/>
                <a:cs typeface="Arial" panose="020B0604020202020204" pitchFamily="34" charset="0"/>
              </a:rPr>
              <a:t>Эзэмшсэн мэргэжил</a:t>
            </a:r>
            <a:br>
              <a:rPr lang="en-US" sz="2800" dirty="0">
                <a:effectLst/>
                <a:latin typeface="Calibri" panose="020F0502020204030204" pitchFamily="34" charset="0"/>
                <a:ea typeface="Calibri" panose="020F0502020204030204" pitchFamily="34" charset="0"/>
                <a:cs typeface="Times New Roman" panose="02020603050405020304" pitchFamily="18" charset="0"/>
              </a:rPr>
            </a:br>
            <a:endParaRPr lang="en-US" sz="2800" dirty="0"/>
          </a:p>
        </p:txBody>
      </p:sp>
      <p:graphicFrame>
        <p:nvGraphicFramePr>
          <p:cNvPr id="4" name="Content Placeholder 3">
            <a:extLst>
              <a:ext uri="{FF2B5EF4-FFF2-40B4-BE49-F238E27FC236}">
                <a16:creationId xmlns:a16="http://schemas.microsoft.com/office/drawing/2014/main" id="{B8D8C660-09B8-4D0F-A74B-C2E800902632}"/>
              </a:ext>
            </a:extLst>
          </p:cNvPr>
          <p:cNvGraphicFramePr>
            <a:graphicFrameLocks noGrp="1"/>
          </p:cNvGraphicFramePr>
          <p:nvPr>
            <p:ph idx="1"/>
            <p:extLst>
              <p:ext uri="{D42A27DB-BD31-4B8C-83A1-F6EECF244321}">
                <p14:modId xmlns:p14="http://schemas.microsoft.com/office/powerpoint/2010/main" val="3158879365"/>
              </p:ext>
            </p:extLst>
          </p:nvPr>
        </p:nvGraphicFramePr>
        <p:xfrm>
          <a:off x="838201" y="1209822"/>
          <a:ext cx="8348002" cy="539496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891FA618-0ADF-40EC-8E1C-60B06DC0B808}"/>
              </a:ext>
            </a:extLst>
          </p:cNvPr>
          <p:cNvSpPr txBox="1"/>
          <p:nvPr/>
        </p:nvSpPr>
        <p:spPr>
          <a:xfrm>
            <a:off x="9186202" y="1336432"/>
            <a:ext cx="2067951" cy="4401205"/>
          </a:xfrm>
          <a:prstGeom prst="rect">
            <a:avLst/>
          </a:prstGeom>
          <a:noFill/>
        </p:spPr>
        <p:txBody>
          <a:bodyPr wrap="square">
            <a:spAutoFit/>
          </a:bodyPr>
          <a:lstStyle/>
          <a:p>
            <a:pPr marL="285750" indent="-285750">
              <a:buFont typeface="Arial" panose="020B0604020202020204" pitchFamily="34" charset="0"/>
              <a:buChar char="•"/>
            </a:pPr>
            <a:r>
              <a:rPr lang="mn-MN" sz="2000" dirty="0">
                <a:effectLst/>
                <a:latin typeface="Arial" panose="020B0604020202020204" pitchFamily="34" charset="0"/>
                <a:ea typeface="Calibri" panose="020F0502020204030204" pitchFamily="34" charset="0"/>
              </a:rPr>
              <a:t>ЭМТҮЧАБА-ны  дийлэнх буюу 6</a:t>
            </a:r>
            <a:r>
              <a:rPr lang="en-US" sz="2000" dirty="0">
                <a:effectLst/>
                <a:latin typeface="Arial" panose="020B0604020202020204" pitchFamily="34" charset="0"/>
                <a:ea typeface="Calibri" panose="020F0502020204030204" pitchFamily="34" charset="0"/>
              </a:rPr>
              <a:t>7,8% </a:t>
            </a:r>
            <a:r>
              <a:rPr lang="mn-MN" sz="2000" dirty="0">
                <a:effectLst/>
                <a:latin typeface="Arial" panose="020B0604020202020204" pitchFamily="34" charset="0"/>
                <a:ea typeface="Calibri" panose="020F0502020204030204" pitchFamily="34" charset="0"/>
              </a:rPr>
              <a:t>нь хүний их эмч</a:t>
            </a:r>
          </a:p>
          <a:p>
            <a:pPr marL="285750" indent="-285750">
              <a:buFont typeface="Arial" panose="020B0604020202020204" pitchFamily="34" charset="0"/>
              <a:buChar char="•"/>
            </a:pPr>
            <a:r>
              <a:rPr lang="en-US" sz="2000" dirty="0">
                <a:effectLst/>
                <a:latin typeface="Arial" panose="020B0604020202020204" pitchFamily="34" charset="0"/>
                <a:ea typeface="Calibri" panose="020F0502020204030204" pitchFamily="34" charset="0"/>
                <a:cs typeface="Times New Roman" panose="02020603050405020304" pitchFamily="18" charset="0"/>
              </a:rPr>
              <a:t>13,8%</a:t>
            </a:r>
            <a:r>
              <a:rPr lang="mn-MN" sz="2000" dirty="0">
                <a:effectLst/>
                <a:latin typeface="Arial" panose="020B0604020202020204" pitchFamily="34" charset="0"/>
                <a:ea typeface="Calibri" panose="020F0502020204030204" pitchFamily="34" charset="0"/>
                <a:cs typeface="Times New Roman" panose="02020603050405020304" pitchFamily="18" charset="0"/>
              </a:rPr>
              <a:t> нь сувилагч</a:t>
            </a:r>
          </a:p>
          <a:p>
            <a:pPr marL="285750" indent="-285750">
              <a:buFont typeface="Arial" panose="020B0604020202020204" pitchFamily="34" charset="0"/>
              <a:buChar char="•"/>
            </a:pPr>
            <a:r>
              <a:rPr lang="mn-MN" sz="2000" dirty="0">
                <a:effectLst/>
                <a:latin typeface="Arial" panose="020B0604020202020204" pitchFamily="34" charset="0"/>
                <a:ea typeface="Calibri" panose="020F0502020204030204" pitchFamily="34" charset="0"/>
                <a:cs typeface="Times New Roman" panose="02020603050405020304" pitchFamily="18" charset="0"/>
              </a:rPr>
              <a:t>“Бусад” -д биотехнологич, эдийн засагч, б/т-ын арга зүйч, судлаач, инженер</a:t>
            </a:r>
            <a:endParaRPr lang="en-US" sz="2000" dirty="0"/>
          </a:p>
        </p:txBody>
      </p:sp>
    </p:spTree>
    <p:extLst>
      <p:ext uri="{BB962C8B-B14F-4D97-AF65-F5344CB8AC3E}">
        <p14:creationId xmlns:p14="http://schemas.microsoft.com/office/powerpoint/2010/main" val="1583192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9222D-C337-4D6D-8D44-CAF9A370DDDA}"/>
              </a:ext>
            </a:extLst>
          </p:cNvPr>
          <p:cNvSpPr>
            <a:spLocks noGrp="1"/>
          </p:cNvSpPr>
          <p:nvPr>
            <p:ph type="title"/>
          </p:nvPr>
        </p:nvSpPr>
        <p:spPr>
          <a:xfrm>
            <a:off x="838200" y="365126"/>
            <a:ext cx="10515600" cy="760290"/>
          </a:xfrm>
        </p:spPr>
        <p:txBody>
          <a:bodyPr>
            <a:normAutofit/>
          </a:bodyPr>
          <a:lstStyle/>
          <a:p>
            <a:pPr algn="ctr"/>
            <a:r>
              <a:rPr lang="mn-MN" sz="3600" b="1" dirty="0">
                <a:latin typeface="Arial" panose="020B0604020202020204" pitchFamily="34" charset="0"/>
                <a:cs typeface="Arial" panose="020B0604020202020204" pitchFamily="34" charset="0"/>
              </a:rPr>
              <a:t>Ур чадвар</a:t>
            </a:r>
            <a:endParaRPr lang="en-US" sz="3600" b="1"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297B45C1-EE10-4F3C-9225-31B3FB8E945E}"/>
              </a:ext>
            </a:extLst>
          </p:cNvPr>
          <p:cNvSpPr txBox="1"/>
          <p:nvPr/>
        </p:nvSpPr>
        <p:spPr>
          <a:xfrm>
            <a:off x="8074855" y="984738"/>
            <a:ext cx="3615397" cy="5601533"/>
          </a:xfrm>
          <a:prstGeom prst="rect">
            <a:avLst/>
          </a:prstGeom>
          <a:noFill/>
        </p:spPr>
        <p:txBody>
          <a:bodyPr wrap="square">
            <a:spAutoFit/>
          </a:bodyPr>
          <a:lstStyle/>
          <a:p>
            <a:pPr marL="285750" indent="-285750" algn="just">
              <a:buFontTx/>
              <a:buChar char="-"/>
            </a:pPr>
            <a:r>
              <a:rPr lang="mn-MN" sz="2000" dirty="0">
                <a:latin typeface="Arial" panose="020B0604020202020204" pitchFamily="34" charset="0"/>
                <a:ea typeface="Calibri" panose="020F0502020204030204" pitchFamily="34" charset="0"/>
                <a:cs typeface="Arial" panose="020B0604020202020204" pitchFamily="34" charset="0"/>
              </a:rPr>
              <a:t>Э</a:t>
            </a:r>
            <a:r>
              <a:rPr lang="mn-MN" sz="2000" dirty="0">
                <a:effectLst/>
                <a:latin typeface="Arial" panose="020B0604020202020204" pitchFamily="34" charset="0"/>
                <a:ea typeface="Calibri" panose="020F0502020204030204" pitchFamily="34" charset="0"/>
                <a:cs typeface="Arial" panose="020B0604020202020204" pitchFamily="34" charset="0"/>
              </a:rPr>
              <a:t>мч нарын 60</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mn-MN" sz="2000" dirty="0">
                <a:effectLst/>
                <a:latin typeface="Arial" panose="020B0604020202020204" pitchFamily="34" charset="0"/>
                <a:ea typeface="Calibri" panose="020F0502020204030204" pitchFamily="34" charset="0"/>
                <a:cs typeface="Arial" panose="020B0604020202020204" pitchFamily="34" charset="0"/>
              </a:rPr>
              <a:t>нь резидентэд сурсан, үлдсэн 40</a:t>
            </a:r>
            <a:r>
              <a:rPr lang="en-US" sz="2000" dirty="0">
                <a:effectLst/>
                <a:latin typeface="Arial" panose="020B0604020202020204" pitchFamily="34" charset="0"/>
                <a:ea typeface="Calibri" panose="020F0502020204030204" pitchFamily="34" charset="0"/>
                <a:cs typeface="Arial" panose="020B0604020202020204" pitchFamily="34" charset="0"/>
              </a:rPr>
              <a:t>% </a:t>
            </a:r>
            <a:r>
              <a:rPr lang="mn-MN" sz="2000" dirty="0">
                <a:effectLst/>
                <a:latin typeface="Arial" panose="020B0604020202020204" pitchFamily="34" charset="0"/>
                <a:ea typeface="Calibri" panose="020F0502020204030204" pitchFamily="34" charset="0"/>
                <a:cs typeface="Arial" panose="020B0604020202020204" pitchFamily="34" charset="0"/>
              </a:rPr>
              <a:t>суугаагүй </a:t>
            </a:r>
          </a:p>
          <a:p>
            <a:pPr marL="285750" indent="-285750" algn="just">
              <a:buFontTx/>
              <a:buChar char="-"/>
            </a:pPr>
            <a:r>
              <a:rPr lang="mn-MN" sz="2000" dirty="0">
                <a:effectLst/>
                <a:latin typeface="Arial" panose="020B0604020202020204" pitchFamily="34" charset="0"/>
                <a:ea typeface="Calibri" panose="020F0502020204030204" pitchFamily="34" charset="0"/>
                <a:cs typeface="Arial" panose="020B0604020202020204" pitchFamily="34" charset="0"/>
              </a:rPr>
              <a:t>Шадар сайд, ЭМС-ын   116/А565  тушаал ЭМТҮЧАБА-ны дарга, менежерүүд мэргэжлийн,  эрдмийн зэрэгтэй байх шаардлага тавигддаг</a:t>
            </a:r>
          </a:p>
          <a:p>
            <a:pPr marL="285750" indent="-285750" algn="just">
              <a:buFontTx/>
              <a:buChar char="-"/>
            </a:pPr>
            <a:r>
              <a:rPr lang="en-US" sz="2000" dirty="0">
                <a:effectLst/>
                <a:latin typeface="Arial" panose="020B0604020202020204" pitchFamily="34" charset="0"/>
                <a:ea typeface="Calibri" panose="020F0502020204030204" pitchFamily="34" charset="0"/>
                <a:cs typeface="Arial" panose="020B0604020202020204" pitchFamily="34" charset="0"/>
              </a:rPr>
              <a:t>4 </a:t>
            </a:r>
            <a:r>
              <a:rPr lang="mn-MN" sz="2000" dirty="0">
                <a:effectLst/>
                <a:latin typeface="Arial" panose="020B0604020202020204" pitchFamily="34" charset="0"/>
                <a:ea typeface="Calibri" panose="020F0502020204030204" pitchFamily="34" charset="0"/>
                <a:cs typeface="Arial" panose="020B0604020202020204" pitchFamily="34" charset="0"/>
              </a:rPr>
              <a:t>хүн тутмын 1 нь л зэрэгтэй </a:t>
            </a:r>
          </a:p>
          <a:p>
            <a:pPr marL="285750" indent="-285750" algn="just">
              <a:buFontTx/>
              <a:buChar char="-"/>
            </a:pPr>
            <a:r>
              <a:rPr lang="mn-MN" sz="2000" dirty="0">
                <a:effectLst/>
                <a:latin typeface="Arial" panose="020B0604020202020204" pitchFamily="34" charset="0"/>
                <a:ea typeface="Calibri" panose="020F0502020204030204" pitchFamily="34" charset="0"/>
                <a:cs typeface="Arial" panose="020B0604020202020204" pitchFamily="34" charset="0"/>
              </a:rPr>
              <a:t>ЭМ-ийн удирдлага, зохион байгуулалт болон НЭМ-ээр 2 хүн мэргэшлийн зэрэгтэй,</a:t>
            </a:r>
          </a:p>
          <a:p>
            <a:pPr marL="285750" indent="-285750" algn="just">
              <a:buFontTx/>
              <a:buChar char="-"/>
            </a:pPr>
            <a:r>
              <a:rPr lang="mn-MN" sz="2000" dirty="0">
                <a:effectLst/>
                <a:latin typeface="Arial" panose="020B0604020202020204" pitchFamily="34" charset="0"/>
                <a:ea typeface="Calibri" panose="020F0502020204030204" pitchFamily="34" charset="0"/>
                <a:cs typeface="Arial" panose="020B0604020202020204" pitchFamily="34" charset="0"/>
              </a:rPr>
              <a:t>75</a:t>
            </a:r>
            <a:r>
              <a:rPr lang="en-US" sz="2000" dirty="0">
                <a:effectLst/>
                <a:latin typeface="Arial" panose="020B0604020202020204" pitchFamily="34" charset="0"/>
                <a:ea typeface="Calibri" panose="020F0502020204030204" pitchFamily="34" charset="0"/>
                <a:cs typeface="Arial" panose="020B0604020202020204" pitchFamily="34" charset="0"/>
              </a:rPr>
              <a:t>%</a:t>
            </a:r>
            <a:r>
              <a:rPr lang="mn-MN" sz="2000" dirty="0">
                <a:effectLst/>
                <a:latin typeface="Arial" panose="020B0604020202020204" pitchFamily="34" charset="0"/>
                <a:ea typeface="Calibri" panose="020F0502020204030204" pitchFamily="34" charset="0"/>
                <a:cs typeface="Arial" panose="020B0604020202020204" pitchFamily="34" charset="0"/>
              </a:rPr>
              <a:t> /200/ нь мэргэшлийн зэрэггүй</a:t>
            </a:r>
            <a:endParaRPr lang="en-US" sz="2000" dirty="0">
              <a:effectLst/>
              <a:latin typeface="Arial" panose="020B0604020202020204" pitchFamily="34" charset="0"/>
              <a:ea typeface="Calibri" panose="020F0502020204030204" pitchFamily="34" charset="0"/>
              <a:cs typeface="Arial" panose="020B0604020202020204" pitchFamily="34" charset="0"/>
            </a:endParaRPr>
          </a:p>
          <a:p>
            <a:pPr marL="285750" indent="-285750">
              <a:buFontTx/>
              <a:buChar char="-"/>
            </a:pPr>
            <a:endParaRPr lang="mn-MN" dirty="0">
              <a:latin typeface="Arial" panose="020B0604020202020204" pitchFamily="34" charset="0"/>
            </a:endParaRPr>
          </a:p>
        </p:txBody>
      </p:sp>
      <p:graphicFrame>
        <p:nvGraphicFramePr>
          <p:cNvPr id="6" name="Content Placeholder 5">
            <a:extLst>
              <a:ext uri="{FF2B5EF4-FFF2-40B4-BE49-F238E27FC236}">
                <a16:creationId xmlns:a16="http://schemas.microsoft.com/office/drawing/2014/main" id="{C4B1A57B-94C8-47B3-A56A-24B7B26E49D1}"/>
              </a:ext>
            </a:extLst>
          </p:cNvPr>
          <p:cNvGraphicFramePr>
            <a:graphicFrameLocks noGrp="1"/>
          </p:cNvGraphicFramePr>
          <p:nvPr>
            <p:ph idx="1"/>
            <p:extLst>
              <p:ext uri="{D42A27DB-BD31-4B8C-83A1-F6EECF244321}">
                <p14:modId xmlns:p14="http://schemas.microsoft.com/office/powerpoint/2010/main" val="193040895"/>
              </p:ext>
            </p:extLst>
          </p:nvPr>
        </p:nvGraphicFramePr>
        <p:xfrm>
          <a:off x="838200" y="1350498"/>
          <a:ext cx="6927166" cy="4826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58411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BCDBE-96AA-4C92-8FA3-70925E7D4D0D}"/>
              </a:ext>
            </a:extLst>
          </p:cNvPr>
          <p:cNvSpPr>
            <a:spLocks noGrp="1"/>
          </p:cNvSpPr>
          <p:nvPr>
            <p:ph type="title"/>
          </p:nvPr>
        </p:nvSpPr>
        <p:spPr>
          <a:xfrm>
            <a:off x="838200" y="365125"/>
            <a:ext cx="10515600" cy="929103"/>
          </a:xfrm>
        </p:spPr>
        <p:txBody>
          <a:bodyPr>
            <a:normAutofit/>
          </a:bodyPr>
          <a:lstStyle/>
          <a:p>
            <a:pPr algn="ctr"/>
            <a:r>
              <a:rPr lang="mn-MN" sz="3600" b="1" dirty="0">
                <a:latin typeface="Arial" panose="020B0604020202020204" pitchFamily="34" charset="0"/>
                <a:cs typeface="Arial" panose="020B0604020202020204" pitchFamily="34" charset="0"/>
              </a:rPr>
              <a:t>Ажлын туршлага</a:t>
            </a:r>
            <a:endParaRPr lang="en-US" sz="3600" b="1" dirty="0">
              <a:latin typeface="Arial" panose="020B0604020202020204" pitchFamily="34" charset="0"/>
              <a:cs typeface="Arial" panose="020B0604020202020204" pitchFamily="34" charset="0"/>
            </a:endParaRPr>
          </a:p>
        </p:txBody>
      </p:sp>
      <p:graphicFrame>
        <p:nvGraphicFramePr>
          <p:cNvPr id="6" name="Content Placeholder 5">
            <a:extLst>
              <a:ext uri="{FF2B5EF4-FFF2-40B4-BE49-F238E27FC236}">
                <a16:creationId xmlns:a16="http://schemas.microsoft.com/office/drawing/2014/main" id="{651D1A66-9FC7-4215-97DB-6A0E10863954}"/>
              </a:ext>
            </a:extLst>
          </p:cNvPr>
          <p:cNvGraphicFramePr>
            <a:graphicFrameLocks noGrp="1"/>
          </p:cNvGraphicFramePr>
          <p:nvPr>
            <p:ph idx="1"/>
            <p:extLst>
              <p:ext uri="{D42A27DB-BD31-4B8C-83A1-F6EECF244321}">
                <p14:modId xmlns:p14="http://schemas.microsoft.com/office/powerpoint/2010/main" val="3511096567"/>
              </p:ext>
            </p:extLst>
          </p:nvPr>
        </p:nvGraphicFramePr>
        <p:xfrm>
          <a:off x="1420837" y="1491176"/>
          <a:ext cx="7484011" cy="4726743"/>
        </p:xfrm>
        <a:graphic>
          <a:graphicData uri="http://schemas.openxmlformats.org/drawingml/2006/table">
            <a:tbl>
              <a:tblPr firstRow="1" firstCol="1" bandRow="1">
                <a:tableStyleId>{5C22544A-7EE6-4342-B048-85BDC9FD1C3A}</a:tableStyleId>
              </a:tblPr>
              <a:tblGrid>
                <a:gridCol w="858726">
                  <a:extLst>
                    <a:ext uri="{9D8B030D-6E8A-4147-A177-3AD203B41FA5}">
                      <a16:colId xmlns:a16="http://schemas.microsoft.com/office/drawing/2014/main" val="4005278420"/>
                    </a:ext>
                  </a:extLst>
                </a:gridCol>
                <a:gridCol w="2122709">
                  <a:extLst>
                    <a:ext uri="{9D8B030D-6E8A-4147-A177-3AD203B41FA5}">
                      <a16:colId xmlns:a16="http://schemas.microsoft.com/office/drawing/2014/main" val="1214419916"/>
                    </a:ext>
                  </a:extLst>
                </a:gridCol>
                <a:gridCol w="1928190">
                  <a:extLst>
                    <a:ext uri="{9D8B030D-6E8A-4147-A177-3AD203B41FA5}">
                      <a16:colId xmlns:a16="http://schemas.microsoft.com/office/drawing/2014/main" val="3412210112"/>
                    </a:ext>
                  </a:extLst>
                </a:gridCol>
                <a:gridCol w="2574386">
                  <a:extLst>
                    <a:ext uri="{9D8B030D-6E8A-4147-A177-3AD203B41FA5}">
                      <a16:colId xmlns:a16="http://schemas.microsoft.com/office/drawing/2014/main" val="68689171"/>
                    </a:ext>
                  </a:extLst>
                </a:gridCol>
              </a:tblGrid>
              <a:tr h="675249">
                <a:tc rowSpan="2">
                  <a:txBody>
                    <a:bodyPr/>
                    <a:lstStyle/>
                    <a:p>
                      <a:pPr marL="0" marR="0">
                        <a:lnSpc>
                          <a:spcPct val="150000"/>
                        </a:lnSpc>
                        <a:spcBef>
                          <a:spcPts val="0"/>
                        </a:spcBef>
                        <a:spcAft>
                          <a:spcPts val="0"/>
                        </a:spcAft>
                      </a:pPr>
                      <a:r>
                        <a:rPr lang="mn-MN" sz="1800">
                          <a:effectLst/>
                          <a:latin typeface="Arial" panose="020B0604020202020204" pitchFamily="34" charset="0"/>
                          <a:cs typeface="Arial" panose="020B0604020202020204" pitchFamily="34" charset="0"/>
                        </a:rPr>
                        <a:t>№</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rowSpan="2">
                  <a:txBody>
                    <a:bodyPr/>
                    <a:lstStyle/>
                    <a:p>
                      <a:pPr marL="0" marR="0">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Ажилласан жил</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gridSpan="2">
                  <a:txBody>
                    <a:bodyPr/>
                    <a:lstStyle/>
                    <a:p>
                      <a:pPr marL="0" marR="0" algn="ctr">
                        <a:lnSpc>
                          <a:spcPct val="150000"/>
                        </a:lnSpc>
                        <a:spcBef>
                          <a:spcPts val="0"/>
                        </a:spcBef>
                        <a:spcAft>
                          <a:spcPts val="0"/>
                        </a:spcAft>
                      </a:pPr>
                      <a:r>
                        <a:rPr lang="mn-MN" sz="1800" dirty="0">
                          <a:effectLst/>
                        </a:rPr>
                        <a:t>Судалгаанд хамрагдсан</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3439280560"/>
                  </a:ext>
                </a:extLst>
              </a:tr>
              <a:tr h="675249">
                <a:tc vMerge="1">
                  <a:txBody>
                    <a:bodyPr/>
                    <a:lstStyle/>
                    <a:p>
                      <a:endParaRPr lang="en-US"/>
                    </a:p>
                  </a:txBody>
                  <a:tcPr/>
                </a:tc>
                <a:tc vMerge="1">
                  <a:txBody>
                    <a:bodyPr/>
                    <a:lstStyle/>
                    <a:p>
                      <a:endParaRPr lang="en-US"/>
                    </a:p>
                  </a:txBody>
                  <a:tcPr/>
                </a:tc>
                <a:tc>
                  <a:txBody>
                    <a:bodyPr/>
                    <a:lstStyle/>
                    <a:p>
                      <a:pPr marL="0" marR="0" algn="ctr">
                        <a:lnSpc>
                          <a:spcPct val="150000"/>
                        </a:lnSpc>
                        <a:spcBef>
                          <a:spcPts val="0"/>
                        </a:spcBef>
                        <a:spcAft>
                          <a:spcPts val="0"/>
                        </a:spcAft>
                      </a:pPr>
                      <a:r>
                        <a:rPr lang="mn-MN" sz="1800">
                          <a:effectLst/>
                          <a:latin typeface="Arial" panose="020B0604020202020204" pitchFamily="34" charset="0"/>
                          <a:cs typeface="Arial" panose="020B0604020202020204" pitchFamily="34" charset="0"/>
                        </a:rPr>
                        <a:t>Хүний тоо</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Хувь</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155250805"/>
                  </a:ext>
                </a:extLst>
              </a:tr>
              <a:tr h="675249">
                <a:tc>
                  <a:txBody>
                    <a:bodyPr/>
                    <a:lstStyle/>
                    <a:p>
                      <a:pPr marL="0" marR="0">
                        <a:lnSpc>
                          <a:spcPct val="150000"/>
                        </a:lnSpc>
                        <a:spcBef>
                          <a:spcPts val="0"/>
                        </a:spcBef>
                        <a:spcAft>
                          <a:spcPts val="0"/>
                        </a:spcAft>
                      </a:pPr>
                      <a:r>
                        <a:rPr lang="mn-MN" sz="1800">
                          <a:effectLst/>
                          <a:latin typeface="Arial" panose="020B0604020202020204" pitchFamily="34" charset="0"/>
                          <a:cs typeface="Arial" panose="020B0604020202020204" pitchFamily="34" charset="0"/>
                        </a:rPr>
                        <a:t>1</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mn-MN" sz="1800">
                          <a:effectLst/>
                          <a:latin typeface="Arial" panose="020B0604020202020204" pitchFamily="34" charset="0"/>
                          <a:cs typeface="Arial" panose="020B0604020202020204" pitchFamily="34" charset="0"/>
                        </a:rPr>
                        <a:t>1 хүртэл жил</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1800">
                          <a:effectLst/>
                          <a:latin typeface="Arial" panose="020B0604020202020204" pitchFamily="34" charset="0"/>
                          <a:cs typeface="Arial" panose="020B0604020202020204" pitchFamily="34" charset="0"/>
                        </a:rPr>
                        <a:t>14</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5,2</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141400657"/>
                  </a:ext>
                </a:extLst>
              </a:tr>
              <a:tr h="675249">
                <a:tc>
                  <a:txBody>
                    <a:bodyPr/>
                    <a:lstStyle/>
                    <a:p>
                      <a:pPr marL="0" marR="0">
                        <a:lnSpc>
                          <a:spcPct val="150000"/>
                        </a:lnSpc>
                        <a:spcBef>
                          <a:spcPts val="0"/>
                        </a:spcBef>
                        <a:spcAft>
                          <a:spcPts val="0"/>
                        </a:spcAft>
                      </a:pPr>
                      <a:r>
                        <a:rPr lang="mn-MN" sz="1800">
                          <a:effectLst/>
                          <a:latin typeface="Arial" panose="020B0604020202020204" pitchFamily="34" charset="0"/>
                          <a:cs typeface="Arial" panose="020B0604020202020204" pitchFamily="34" charset="0"/>
                        </a:rPr>
                        <a:t>2</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mn-MN" sz="1800">
                          <a:effectLst/>
                          <a:latin typeface="Arial" panose="020B0604020202020204" pitchFamily="34" charset="0"/>
                          <a:cs typeface="Arial" panose="020B0604020202020204" pitchFamily="34" charset="0"/>
                        </a:rPr>
                        <a:t>1-3 жил</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1800">
                          <a:effectLst/>
                          <a:latin typeface="Arial" panose="020B0604020202020204" pitchFamily="34" charset="0"/>
                          <a:cs typeface="Arial" panose="020B0604020202020204" pitchFamily="34" charset="0"/>
                        </a:rPr>
                        <a:t>29</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10,7</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478582127"/>
                  </a:ext>
                </a:extLst>
              </a:tr>
              <a:tr h="675249">
                <a:tc>
                  <a:txBody>
                    <a:bodyPr/>
                    <a:lstStyle/>
                    <a:p>
                      <a:pPr marL="0" marR="0">
                        <a:lnSpc>
                          <a:spcPct val="150000"/>
                        </a:lnSpc>
                        <a:spcBef>
                          <a:spcPts val="0"/>
                        </a:spcBef>
                        <a:spcAft>
                          <a:spcPts val="0"/>
                        </a:spcAft>
                      </a:pPr>
                      <a:r>
                        <a:rPr lang="mn-MN" sz="1800">
                          <a:effectLst/>
                          <a:latin typeface="Arial" panose="020B0604020202020204" pitchFamily="34" charset="0"/>
                          <a:cs typeface="Arial" panose="020B0604020202020204" pitchFamily="34" charset="0"/>
                        </a:rPr>
                        <a:t>3</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mn-MN" sz="1800">
                          <a:effectLst/>
                          <a:latin typeface="Arial" panose="020B0604020202020204" pitchFamily="34" charset="0"/>
                          <a:cs typeface="Arial" panose="020B0604020202020204" pitchFamily="34" charset="0"/>
                        </a:rPr>
                        <a:t>3-5 жил</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1800">
                          <a:effectLst/>
                          <a:latin typeface="Arial" panose="020B0604020202020204" pitchFamily="34" charset="0"/>
                          <a:cs typeface="Arial" panose="020B0604020202020204" pitchFamily="34" charset="0"/>
                        </a:rPr>
                        <a:t>27</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10,1</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898144464"/>
                  </a:ext>
                </a:extLst>
              </a:tr>
              <a:tr h="675249">
                <a:tc>
                  <a:txBody>
                    <a:bodyPr/>
                    <a:lstStyle/>
                    <a:p>
                      <a:pPr marL="0" marR="0">
                        <a:lnSpc>
                          <a:spcPct val="150000"/>
                        </a:lnSpc>
                        <a:spcBef>
                          <a:spcPts val="0"/>
                        </a:spcBef>
                        <a:spcAft>
                          <a:spcPts val="0"/>
                        </a:spcAft>
                      </a:pPr>
                      <a:r>
                        <a:rPr lang="mn-MN" sz="1800">
                          <a:effectLst/>
                          <a:latin typeface="Arial" panose="020B0604020202020204" pitchFamily="34" charset="0"/>
                          <a:cs typeface="Arial" panose="020B0604020202020204" pitchFamily="34" charset="0"/>
                        </a:rPr>
                        <a:t>4</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nSpc>
                          <a:spcPct val="150000"/>
                        </a:lnSpc>
                        <a:spcBef>
                          <a:spcPts val="0"/>
                        </a:spcBef>
                        <a:spcAft>
                          <a:spcPts val="0"/>
                        </a:spcAft>
                      </a:pPr>
                      <a:r>
                        <a:rPr lang="mn-MN" sz="1800">
                          <a:effectLst/>
                          <a:latin typeface="Arial" panose="020B0604020202020204" pitchFamily="34" charset="0"/>
                          <a:cs typeface="Arial" panose="020B0604020202020204" pitchFamily="34" charset="0"/>
                        </a:rPr>
                        <a:t>5-аас дээш жил</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197</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74</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000421036"/>
                  </a:ext>
                </a:extLst>
              </a:tr>
              <a:tr h="675249">
                <a:tc gridSpan="2">
                  <a:txBody>
                    <a:bodyPr/>
                    <a:lstStyle/>
                    <a:p>
                      <a:pPr marL="0" marR="0">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Нийт </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en-US"/>
                    </a:p>
                  </a:txBody>
                  <a:tcPr/>
                </a:tc>
                <a:tc>
                  <a:txBody>
                    <a:bodyPr/>
                    <a:lstStyle/>
                    <a:p>
                      <a:pPr marL="0" marR="0" algn="ctr">
                        <a:lnSpc>
                          <a:spcPct val="150000"/>
                        </a:lnSpc>
                        <a:spcBef>
                          <a:spcPts val="0"/>
                        </a:spcBef>
                        <a:spcAft>
                          <a:spcPts val="0"/>
                        </a:spcAft>
                      </a:pPr>
                      <a:r>
                        <a:rPr lang="mn-MN" sz="1800">
                          <a:effectLst/>
                          <a:latin typeface="Arial" panose="020B0604020202020204" pitchFamily="34" charset="0"/>
                          <a:cs typeface="Arial" panose="020B0604020202020204" pitchFamily="34" charset="0"/>
                        </a:rPr>
                        <a:t>267</a:t>
                      </a:r>
                      <a:endParaRPr lang="en-US" sz="18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ctr">
                        <a:lnSpc>
                          <a:spcPct val="150000"/>
                        </a:lnSpc>
                        <a:spcBef>
                          <a:spcPts val="0"/>
                        </a:spcBef>
                        <a:spcAft>
                          <a:spcPts val="0"/>
                        </a:spcAft>
                      </a:pPr>
                      <a:r>
                        <a:rPr lang="mn-MN" sz="1800" dirty="0">
                          <a:effectLst/>
                          <a:latin typeface="Arial" panose="020B0604020202020204" pitchFamily="34" charset="0"/>
                          <a:cs typeface="Arial" panose="020B0604020202020204" pitchFamily="34" charset="0"/>
                        </a:rPr>
                        <a:t>100</a:t>
                      </a:r>
                      <a:endParaRPr lang="en-US"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41873820"/>
                  </a:ext>
                </a:extLst>
              </a:tr>
            </a:tbl>
          </a:graphicData>
        </a:graphic>
      </p:graphicFrame>
      <p:sp>
        <p:nvSpPr>
          <p:cNvPr id="8" name="TextBox 7">
            <a:extLst>
              <a:ext uri="{FF2B5EF4-FFF2-40B4-BE49-F238E27FC236}">
                <a16:creationId xmlns:a16="http://schemas.microsoft.com/office/drawing/2014/main" id="{8D172DDE-9F5B-4D18-A7FB-2AD144D6AE4D}"/>
              </a:ext>
            </a:extLst>
          </p:cNvPr>
          <p:cNvSpPr txBox="1"/>
          <p:nvPr/>
        </p:nvSpPr>
        <p:spPr>
          <a:xfrm>
            <a:off x="9467557" y="2166425"/>
            <a:ext cx="1702190" cy="2308324"/>
          </a:xfrm>
          <a:prstGeom prst="rect">
            <a:avLst/>
          </a:prstGeom>
          <a:noFill/>
        </p:spPr>
        <p:txBody>
          <a:bodyPr wrap="square">
            <a:spAutoFit/>
          </a:bodyPr>
          <a:lstStyle/>
          <a:p>
            <a:r>
              <a:rPr lang="mn-MN" sz="1800" dirty="0">
                <a:effectLst/>
                <a:latin typeface="Arial" panose="020B0604020202020204" pitchFamily="34" charset="0"/>
                <a:ea typeface="Calibri" panose="020F0502020204030204" pitchFamily="34" charset="0"/>
              </a:rPr>
              <a:t>74</a:t>
            </a:r>
            <a:r>
              <a:rPr lang="en-US" sz="1800" dirty="0">
                <a:effectLst/>
                <a:latin typeface="Arial" panose="020B0604020202020204" pitchFamily="34" charset="0"/>
                <a:ea typeface="Calibri" panose="020F0502020204030204" pitchFamily="34" charset="0"/>
              </a:rPr>
              <a:t>%</a:t>
            </a:r>
            <a:r>
              <a:rPr lang="mn-MN" sz="1800" dirty="0">
                <a:effectLst/>
                <a:latin typeface="Arial" panose="020B0604020202020204" pitchFamily="34" charset="0"/>
                <a:ea typeface="Calibri" panose="020F0502020204030204" pitchFamily="34" charset="0"/>
              </a:rPr>
              <a:t> /197/ нь эрүүл мэндийн байгууллагад 5-аас дээш жил ажилласан, туршлагатай </a:t>
            </a:r>
            <a:endParaRPr lang="en-US" dirty="0"/>
          </a:p>
        </p:txBody>
      </p:sp>
    </p:spTree>
    <p:extLst>
      <p:ext uri="{BB962C8B-B14F-4D97-AF65-F5344CB8AC3E}">
        <p14:creationId xmlns:p14="http://schemas.microsoft.com/office/powerpoint/2010/main" val="1091263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2B2B18-4C73-4318-A747-F1B16FB358D8}"/>
              </a:ext>
            </a:extLst>
          </p:cNvPr>
          <p:cNvSpPr>
            <a:spLocks noGrp="1"/>
          </p:cNvSpPr>
          <p:nvPr>
            <p:ph type="title"/>
          </p:nvPr>
        </p:nvSpPr>
        <p:spPr>
          <a:xfrm>
            <a:off x="838200" y="365126"/>
            <a:ext cx="10515600" cy="760290"/>
          </a:xfrm>
        </p:spPr>
        <p:txBody>
          <a:bodyPr>
            <a:normAutofit/>
          </a:bodyPr>
          <a:lstStyle/>
          <a:p>
            <a:pPr algn="ctr"/>
            <a:r>
              <a:rPr lang="mn-MN" sz="3200" b="1" dirty="0">
                <a:effectLst/>
                <a:latin typeface="Arial" panose="020B0604020202020204" pitchFamily="34" charset="0"/>
                <a:ea typeface="Calibri" panose="020F0502020204030204" pitchFamily="34" charset="0"/>
              </a:rPr>
              <a:t>ЭМТҮЧАБА-Д АЖИЛЛАСАН ЖИЛ</a:t>
            </a:r>
            <a:endParaRPr lang="en-US" sz="3200" dirty="0"/>
          </a:p>
        </p:txBody>
      </p:sp>
      <p:graphicFrame>
        <p:nvGraphicFramePr>
          <p:cNvPr id="4" name="Content Placeholder 3">
            <a:extLst>
              <a:ext uri="{FF2B5EF4-FFF2-40B4-BE49-F238E27FC236}">
                <a16:creationId xmlns:a16="http://schemas.microsoft.com/office/drawing/2014/main" id="{20C97F0E-0B7E-47E1-939C-F3413C535538}"/>
              </a:ext>
            </a:extLst>
          </p:cNvPr>
          <p:cNvGraphicFramePr>
            <a:graphicFrameLocks noGrp="1"/>
          </p:cNvGraphicFramePr>
          <p:nvPr>
            <p:ph idx="1"/>
            <p:extLst>
              <p:ext uri="{D42A27DB-BD31-4B8C-83A1-F6EECF244321}">
                <p14:modId xmlns:p14="http://schemas.microsoft.com/office/powerpoint/2010/main" val="3116698854"/>
              </p:ext>
            </p:extLst>
          </p:nvPr>
        </p:nvGraphicFramePr>
        <p:xfrm>
          <a:off x="1338775" y="1036869"/>
          <a:ext cx="4128869" cy="5603082"/>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5C1D7F4C-21C9-41C4-95EC-3DE5B068F346}"/>
              </a:ext>
            </a:extLst>
          </p:cNvPr>
          <p:cNvSpPr txBox="1"/>
          <p:nvPr/>
        </p:nvSpPr>
        <p:spPr>
          <a:xfrm>
            <a:off x="5719690" y="1125416"/>
            <a:ext cx="5886155" cy="7017306"/>
          </a:xfrm>
          <a:prstGeom prst="rect">
            <a:avLst/>
          </a:prstGeom>
          <a:noFill/>
        </p:spPr>
        <p:txBody>
          <a:bodyPr wrap="square">
            <a:spAutoFit/>
          </a:bodyPr>
          <a:lstStyle/>
          <a:p>
            <a:pPr marL="285750" indent="-285750" algn="just">
              <a:buFont typeface="Arial" panose="020B0604020202020204" pitchFamily="34" charset="0"/>
              <a:buChar char="•"/>
            </a:pPr>
            <a:r>
              <a:rPr lang="mn-MN" sz="1800" dirty="0">
                <a:effectLst/>
                <a:latin typeface="Arial" panose="020B0604020202020204" pitchFamily="34" charset="0"/>
                <a:ea typeface="Calibri" panose="020F0502020204030204" pitchFamily="34" charset="0"/>
              </a:rPr>
              <a:t>Хамгийн их буюу 35,3</a:t>
            </a:r>
            <a:r>
              <a:rPr lang="en-US" sz="1800" dirty="0">
                <a:effectLst/>
                <a:latin typeface="Arial" panose="020B0604020202020204" pitchFamily="34" charset="0"/>
                <a:ea typeface="Calibri" panose="020F0502020204030204" pitchFamily="34" charset="0"/>
              </a:rPr>
              <a:t>% </a:t>
            </a:r>
            <a:r>
              <a:rPr lang="mn-MN" sz="1800" dirty="0">
                <a:effectLst/>
                <a:latin typeface="Arial" panose="020B0604020202020204" pitchFamily="34" charset="0"/>
                <a:ea typeface="Calibri" panose="020F0502020204030204" pitchFamily="34" charset="0"/>
              </a:rPr>
              <a:t>нь 1 жил ажилласан шинэ</a:t>
            </a:r>
          </a:p>
          <a:p>
            <a:pPr marL="285750" indent="-285750" algn="just">
              <a:buFont typeface="Arial" panose="020B0604020202020204" pitchFamily="34" charset="0"/>
              <a:buChar char="•"/>
            </a:pPr>
            <a:r>
              <a:rPr lang="mn-MN" sz="1800" dirty="0">
                <a:solidFill>
                  <a:srgbClr val="000000"/>
                </a:solidFill>
                <a:effectLst/>
                <a:latin typeface="Arial" panose="020B0604020202020204" pitchFamily="34" charset="0"/>
                <a:ea typeface="Times New Roman" panose="02020603050405020304" pitchFamily="18" charset="0"/>
              </a:rPr>
              <a:t>ЭМТҮЧАБА-ны дарга </a:t>
            </a:r>
            <a:r>
              <a:rPr lang="mn-MN" dirty="0">
                <a:solidFill>
                  <a:srgbClr val="000000"/>
                </a:solidFill>
                <a:latin typeface="Arial" panose="020B0604020202020204" pitchFamily="34" charset="0"/>
                <a:ea typeface="Times New Roman" panose="02020603050405020304" pitchFamily="18" charset="0"/>
              </a:rPr>
              <a:t>ЭМБ-д </a:t>
            </a:r>
            <a:r>
              <a:rPr lang="mn-MN" sz="1800" dirty="0">
                <a:solidFill>
                  <a:srgbClr val="000000"/>
                </a:solidFill>
                <a:effectLst/>
                <a:latin typeface="Arial" panose="020B0604020202020204" pitchFamily="34" charset="0"/>
                <a:ea typeface="Times New Roman" panose="02020603050405020304" pitchFamily="18" charset="0"/>
              </a:rPr>
              <a:t>8, чанарын  болон АБ, эрсдэл хариуцсан менежерээр 6-аас доошгүй жил ажилласан хүнийг ажиллуулан байгууллагын хэмжээнд арга зүйгээр хангахаар заасан боловч ЗГ-ын 2019 оны 25-р тогтоолын дагуу удирдах албан тушаал эрхэлж буй ЭМТҮЧАБА-ны дарга нь ТҮЭМ-6-ээр цалинжиж, ТҮЭМ-7-ийн ЭЭ, МЗ, </a:t>
            </a:r>
            <a:r>
              <a:rPr lang="mn-MN" dirty="0">
                <a:solidFill>
                  <a:srgbClr val="000000"/>
                </a:solidFill>
                <a:latin typeface="Arial" panose="020B0604020202020204" pitchFamily="34" charset="0"/>
                <a:ea typeface="Times New Roman" panose="02020603050405020304" pitchFamily="18" charset="0"/>
              </a:rPr>
              <a:t>ЯТ</a:t>
            </a:r>
            <a:r>
              <a:rPr lang="mn-MN" sz="1800" dirty="0">
                <a:solidFill>
                  <a:srgbClr val="000000"/>
                </a:solidFill>
                <a:effectLst/>
                <a:latin typeface="Arial" panose="020B0604020202020204" pitchFamily="34" charset="0"/>
                <a:ea typeface="Times New Roman" panose="02020603050405020304" pitchFamily="18" charset="0"/>
              </a:rPr>
              <a:t>, ЭБЭ, г</a:t>
            </a:r>
            <a:r>
              <a:rPr lang="en-US" sz="1800" dirty="0" err="1">
                <a:solidFill>
                  <a:srgbClr val="000000"/>
                </a:solidFill>
                <a:effectLst/>
                <a:latin typeface="Arial" panose="020B0604020202020204" pitchFamily="34" charset="0"/>
                <a:ea typeface="Times New Roman" panose="02020603050405020304" pitchFamily="18" charset="0"/>
              </a:rPr>
              <a:t>эмтэл</a:t>
            </a:r>
            <a:r>
              <a:rPr lang="mn-MN" sz="1800" dirty="0">
                <a:solidFill>
                  <a:srgbClr val="000000"/>
                </a:solidFill>
                <a:effectLst/>
                <a:latin typeface="Arial" panose="020B0604020202020204" pitchFamily="34" charset="0"/>
                <a:ea typeface="Times New Roman" panose="02020603050405020304" pitchFamily="18" charset="0"/>
              </a:rPr>
              <a:t>, м</a:t>
            </a:r>
            <a:r>
              <a:rPr lang="en-US" sz="1800" dirty="0" err="1">
                <a:solidFill>
                  <a:srgbClr val="000000"/>
                </a:solidFill>
                <a:effectLst/>
                <a:latin typeface="Arial" panose="020B0604020202020204" pitchFamily="34" charset="0"/>
                <a:ea typeface="Times New Roman" panose="02020603050405020304" pitchFamily="18" charset="0"/>
              </a:rPr>
              <a:t>эдээгүйжүүлэ</a:t>
            </a:r>
            <a:r>
              <a:rPr lang="mn-MN" sz="1800" dirty="0">
                <a:solidFill>
                  <a:srgbClr val="000000"/>
                </a:solidFill>
                <a:effectLst/>
                <a:latin typeface="Arial" panose="020B0604020202020204" pitchFamily="34" charset="0"/>
                <a:ea typeface="Times New Roman" panose="02020603050405020304" pitchFamily="18" charset="0"/>
              </a:rPr>
              <a:t>г, х</a:t>
            </a:r>
            <a:r>
              <a:rPr lang="en-US" sz="1800" dirty="0" err="1">
                <a:solidFill>
                  <a:srgbClr val="000000"/>
                </a:solidFill>
                <a:effectLst/>
                <a:latin typeface="Arial" panose="020B0604020202020204" pitchFamily="34" charset="0"/>
                <a:ea typeface="Times New Roman" panose="02020603050405020304" pitchFamily="18" charset="0"/>
              </a:rPr>
              <a:t>үүх</a:t>
            </a:r>
            <a:r>
              <a:rPr lang="mn-MN" sz="1800" dirty="0">
                <a:solidFill>
                  <a:srgbClr val="000000"/>
                </a:solidFill>
                <a:effectLst/>
                <a:latin typeface="Arial" panose="020B0604020202020204" pitchFamily="34" charset="0"/>
                <a:ea typeface="Times New Roman" panose="02020603050405020304" pitchFamily="18" charset="0"/>
              </a:rPr>
              <a:t>эд, хавдрын эмч нарыг мэргэжил, арга зүйгээр ханган ажиллах нөхцөл байдал үүссэн байна. </a:t>
            </a:r>
          </a:p>
          <a:p>
            <a:pPr marL="285750" indent="-285750" algn="just">
              <a:buFont typeface="Arial" panose="020B0604020202020204" pitchFamily="34" charset="0"/>
              <a:buChar char="•"/>
            </a:pPr>
            <a:r>
              <a:rPr lang="mn-MN" sz="1800" dirty="0">
                <a:solidFill>
                  <a:srgbClr val="000000"/>
                </a:solidFill>
                <a:effectLst/>
                <a:latin typeface="Arial" panose="020B0604020202020204" pitchFamily="34" charset="0"/>
                <a:ea typeface="Times New Roman" panose="02020603050405020304" pitchFamily="18" charset="0"/>
              </a:rPr>
              <a:t>ТҮЭМ-7-ийн эмч нар цалингийн шатлал буурч ЭМТҮЧАБА-нд ажиллах сонирхол байхгүй </a:t>
            </a:r>
          </a:p>
          <a:p>
            <a:pPr marL="285750" indent="-285750" algn="just">
              <a:buFont typeface="Arial" panose="020B0604020202020204" pitchFamily="34" charset="0"/>
              <a:buChar char="•"/>
            </a:pPr>
            <a:r>
              <a:rPr lang="mn-MN" dirty="0">
                <a:solidFill>
                  <a:srgbClr val="000000"/>
                </a:solidFill>
                <a:latin typeface="Arial" panose="020B0604020202020204" pitchFamily="34" charset="0"/>
                <a:ea typeface="Times New Roman" panose="02020603050405020304" pitchFamily="18" charset="0"/>
              </a:rPr>
              <a:t>Х</a:t>
            </a:r>
            <a:r>
              <a:rPr lang="mn-MN" sz="1800" dirty="0">
                <a:solidFill>
                  <a:srgbClr val="000000"/>
                </a:solidFill>
                <a:effectLst/>
                <a:latin typeface="Arial" panose="020B0604020202020204" pitchFamily="34" charset="0"/>
                <a:ea typeface="Times New Roman" panose="02020603050405020304" pitchFamily="18" charset="0"/>
              </a:rPr>
              <a:t>үний нөөц дутуу, чадварлаг мэргэжилтэн ирэхгүй</a:t>
            </a:r>
          </a:p>
          <a:p>
            <a:pPr marL="285750" indent="-285750" algn="just">
              <a:buFont typeface="Arial" panose="020B0604020202020204" pitchFamily="34" charset="0"/>
              <a:buChar char="•"/>
            </a:pPr>
            <a:r>
              <a:rPr lang="mn-MN" dirty="0">
                <a:solidFill>
                  <a:srgbClr val="000000"/>
                </a:solidFill>
                <a:latin typeface="Arial" panose="020B0604020202020204" pitchFamily="34" charset="0"/>
                <a:ea typeface="Times New Roman" panose="02020603050405020304" pitchFamily="18" charset="0"/>
              </a:rPr>
              <a:t>Ц</a:t>
            </a:r>
            <a:r>
              <a:rPr lang="mn-MN" sz="1800" dirty="0">
                <a:solidFill>
                  <a:srgbClr val="000000"/>
                </a:solidFill>
                <a:effectLst/>
                <a:latin typeface="Arial" panose="020B0604020202020204" pitchFamily="34" charset="0"/>
                <a:ea typeface="Times New Roman" panose="02020603050405020304" pitchFamily="18" charset="0"/>
              </a:rPr>
              <a:t>өөн хүн ачаалал ихтэй ажиллах </a:t>
            </a:r>
          </a:p>
          <a:p>
            <a:pPr marL="285750" indent="-285750" algn="just">
              <a:buFont typeface="Arial" panose="020B0604020202020204" pitchFamily="34" charset="0"/>
              <a:buChar char="•"/>
            </a:pPr>
            <a:r>
              <a:rPr lang="mn-MN" sz="1800" dirty="0">
                <a:solidFill>
                  <a:srgbClr val="000000"/>
                </a:solidFill>
                <a:effectLst/>
                <a:latin typeface="Arial" panose="020B0604020202020204" pitchFamily="34" charset="0"/>
                <a:ea typeface="Times New Roman" panose="02020603050405020304" pitchFamily="18" charset="0"/>
              </a:rPr>
              <a:t>2019 оны 116/А/565 тушаалаар ЭМТҮЧАБА-ны дарга, ЧМ болон АБ, эрсдэл хариуцсан менежерт зэргийн нэмэгдэл авах боломж үүссэн боловч ТҮЧанарын мэдээлэл хариуцсан албан тушаалтны хувьд боломжгүй байна </a:t>
            </a:r>
            <a:endParaRPr lang="mn-MN" dirty="0">
              <a:latin typeface="Arial" panose="020B0604020202020204" pitchFamily="34" charset="0"/>
            </a:endParaRPr>
          </a:p>
          <a:p>
            <a:endParaRPr lang="mn-MN" dirty="0">
              <a:latin typeface="Arial" panose="020B0604020202020204" pitchFamily="34" charset="0"/>
            </a:endParaRPr>
          </a:p>
          <a:p>
            <a:endParaRPr lang="mn-MN" dirty="0">
              <a:latin typeface="Arial" panose="020B0604020202020204" pitchFamily="34" charset="0"/>
            </a:endParaRPr>
          </a:p>
          <a:p>
            <a:endParaRPr lang="mn-MN" dirty="0">
              <a:latin typeface="Arial" panose="020B0604020202020204" pitchFamily="34" charset="0"/>
            </a:endParaRPr>
          </a:p>
          <a:p>
            <a:endParaRPr lang="mn-MN" dirty="0">
              <a:latin typeface="Arial" panose="020B0604020202020204" pitchFamily="34" charset="0"/>
            </a:endParaRPr>
          </a:p>
          <a:p>
            <a:endParaRPr lang="en-US" dirty="0"/>
          </a:p>
        </p:txBody>
      </p:sp>
    </p:spTree>
    <p:extLst>
      <p:ext uri="{BB962C8B-B14F-4D97-AF65-F5344CB8AC3E}">
        <p14:creationId xmlns:p14="http://schemas.microsoft.com/office/powerpoint/2010/main" val="3228616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B23F9-A726-40CA-9D28-C4E787A65A11}"/>
              </a:ext>
            </a:extLst>
          </p:cNvPr>
          <p:cNvSpPr>
            <a:spLocks noGrp="1"/>
          </p:cNvSpPr>
          <p:nvPr>
            <p:ph type="title"/>
          </p:nvPr>
        </p:nvSpPr>
        <p:spPr>
          <a:xfrm>
            <a:off x="838200" y="225083"/>
            <a:ext cx="10515600" cy="829995"/>
          </a:xfrm>
        </p:spPr>
        <p:txBody>
          <a:bodyPr>
            <a:normAutofit/>
          </a:bodyPr>
          <a:lstStyle/>
          <a:p>
            <a:pPr algn="ctr"/>
            <a:r>
              <a:rPr lang="mn-MN" sz="3600" b="1" dirty="0">
                <a:latin typeface="Arial" panose="020B0604020202020204" pitchFamily="34" charset="0"/>
                <a:cs typeface="Arial" panose="020B0604020202020204" pitchFamily="34" charset="0"/>
              </a:rPr>
              <a:t>Сургалтын эрэлт хэрэгцээ</a:t>
            </a:r>
            <a:endParaRPr lang="en-US" sz="36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A67E05C-C054-4411-B4BB-8F8E882662EF}"/>
              </a:ext>
            </a:extLst>
          </p:cNvPr>
          <p:cNvSpPr>
            <a:spLocks noGrp="1"/>
          </p:cNvSpPr>
          <p:nvPr>
            <p:ph idx="1"/>
          </p:nvPr>
        </p:nvSpPr>
        <p:spPr>
          <a:xfrm>
            <a:off x="838200" y="928468"/>
            <a:ext cx="10515600" cy="5248495"/>
          </a:xfrm>
        </p:spPr>
        <p:txBody>
          <a:bodyPr>
            <a:noAutofit/>
          </a:bodyPr>
          <a:lstStyle/>
          <a:p>
            <a:r>
              <a:rPr lang="mn-MN" sz="1800" dirty="0">
                <a:effectLst/>
                <a:latin typeface="Arial" panose="020B0604020202020204" pitchFamily="34" charset="0"/>
                <a:ea typeface="Calibri" panose="020F0502020204030204" pitchFamily="34" charset="0"/>
              </a:rPr>
              <a:t>19 - энэ чиглэлийн сургалт “зохион байгуулдаггүй”, </a:t>
            </a:r>
            <a:r>
              <a:rPr lang="mn-MN" sz="1800" dirty="0">
                <a:latin typeface="Arial" panose="020B0604020202020204" pitchFamily="34" charset="0"/>
                <a:ea typeface="Calibri" panose="020F0502020204030204" pitchFamily="34" charset="0"/>
              </a:rPr>
              <a:t>8</a:t>
            </a:r>
            <a:r>
              <a:rPr lang="mn-MN" sz="1800" dirty="0">
                <a:effectLst/>
                <a:latin typeface="Arial" panose="020B0604020202020204" pitchFamily="34" charset="0"/>
                <a:ea typeface="Calibri" panose="020F0502020204030204" pitchFamily="34" charset="0"/>
              </a:rPr>
              <a:t>0- жилдээ”,43-“сар бүр” сургалт</a:t>
            </a:r>
          </a:p>
          <a:p>
            <a:pPr algn="just">
              <a:lnSpc>
                <a:spcPct val="150000"/>
              </a:lnSpc>
              <a:spcBef>
                <a:spcPts val="0"/>
              </a:spcBef>
            </a:pPr>
            <a:r>
              <a:rPr lang="mn-MN" sz="1800" dirty="0">
                <a:effectLst/>
                <a:latin typeface="Arial" panose="020B0604020202020204" pitchFamily="34" charset="0"/>
                <a:ea typeface="Calibri" panose="020F0502020204030204" pitchFamily="34" charset="0"/>
                <a:cs typeface="Times New Roman" panose="02020603050405020304" pitchFamily="18" charset="0"/>
              </a:rPr>
              <a:t>Эмч нарын 85-аас дээш хувь нь өөрсдийн мэдлэг, ур чадвартаа үнэлгээ өгсний үндсэн дээр ТҮЧАБ-ын сургалт ”маш хэрэгцээтэй” болон “хэрэгцээтэй” </a:t>
            </a:r>
          </a:p>
          <a:p>
            <a:pPr algn="just">
              <a:lnSpc>
                <a:spcPct val="150000"/>
              </a:lnSpc>
              <a:spcBef>
                <a:spcPts val="0"/>
              </a:spcBef>
            </a:pPr>
            <a:r>
              <a:rPr lang="mn-MN" sz="1800" dirty="0">
                <a:effectLst/>
                <a:latin typeface="Arial" panose="020B0604020202020204" pitchFamily="34" charset="0"/>
                <a:ea typeface="Calibri" panose="020F0502020204030204" pitchFamily="34" charset="0"/>
                <a:cs typeface="Times New Roman" panose="02020603050405020304" pitchFamily="18" charset="0"/>
              </a:rPr>
              <a:t> Сургалтын сэдвүүдийг эрэлт, хэрэгцээ ихээс бага руу эрэмбэлэн жагсаахад: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gn="just">
              <a:lnSpc>
                <a:spcPct val="150000"/>
              </a:lnSpc>
              <a:spcBef>
                <a:spcPts val="0"/>
              </a:spcBef>
              <a:spcAft>
                <a:spcPts val="0"/>
              </a:spcAft>
            </a:pPr>
            <a:r>
              <a:rPr lang="mn-MN" sz="1800" dirty="0">
                <a:effectLst/>
                <a:latin typeface="Arial" panose="020B0604020202020204" pitchFamily="34" charset="0"/>
                <a:ea typeface="Calibri" panose="020F0502020204030204" pitchFamily="34" charset="0"/>
                <a:cs typeface="Times New Roman" panose="02020603050405020304" pitchFamily="18" charset="0"/>
              </a:rPr>
              <a:t>1-рт Эмнэлгийн орчинд үйлчлүүлэгчийн аюулгүй байдлыг хангах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gn="just">
              <a:lnSpc>
                <a:spcPct val="150000"/>
              </a:lnSpc>
              <a:spcBef>
                <a:spcPts val="0"/>
              </a:spcBef>
              <a:spcAft>
                <a:spcPts val="0"/>
              </a:spcAft>
            </a:pPr>
            <a:r>
              <a:rPr lang="mn-MN" sz="1800" dirty="0">
                <a:effectLst/>
                <a:latin typeface="Arial" panose="020B0604020202020204" pitchFamily="34" charset="0"/>
                <a:ea typeface="Calibri" panose="020F0502020204030204" pitchFamily="34" charset="0"/>
                <a:cs typeface="Times New Roman" panose="02020603050405020304" pitchFamily="18" charset="0"/>
              </a:rPr>
              <a:t>2-рт Эмнэлзүйн эрсдлийг таньж мэдэх, түүнээс урьдчилан сэргийлэх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gn="just">
              <a:lnSpc>
                <a:spcPct val="150000"/>
              </a:lnSpc>
              <a:spcBef>
                <a:spcPts val="0"/>
              </a:spcBef>
              <a:spcAft>
                <a:spcPts val="0"/>
              </a:spcAft>
            </a:pPr>
            <a:r>
              <a:rPr lang="mn-MN" sz="1800" dirty="0">
                <a:effectLst/>
                <a:latin typeface="Arial" panose="020B0604020202020204" pitchFamily="34" charset="0"/>
                <a:ea typeface="Calibri" panose="020F0502020204030204" pitchFamily="34" charset="0"/>
                <a:cs typeface="Times New Roman" panose="02020603050405020304" pitchFamily="18" charset="0"/>
              </a:rPr>
              <a:t>3-рт Тусламж, үйлчилгээний чанар ба чанар сайжруулах аргууд</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gn="just">
              <a:lnSpc>
                <a:spcPct val="150000"/>
              </a:lnSpc>
              <a:spcBef>
                <a:spcPts val="0"/>
              </a:spcBef>
              <a:spcAft>
                <a:spcPts val="0"/>
              </a:spcAft>
            </a:pPr>
            <a:r>
              <a:rPr lang="mn-MN" sz="1800" dirty="0">
                <a:effectLst/>
                <a:latin typeface="Arial" panose="020B0604020202020204" pitchFamily="34" charset="0"/>
                <a:ea typeface="Calibri" panose="020F0502020204030204" pitchFamily="34" charset="0"/>
                <a:cs typeface="Times New Roman" panose="02020603050405020304" pitchFamily="18" charset="0"/>
              </a:rPr>
              <a:t>4-рт Тохиолдлын талаарх ойлголт, тохиолдлоос суралцах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gn="just">
              <a:lnSpc>
                <a:spcPct val="150000"/>
              </a:lnSpc>
              <a:spcBef>
                <a:spcPts val="0"/>
              </a:spcBef>
              <a:spcAft>
                <a:spcPts val="0"/>
              </a:spcAft>
            </a:pPr>
            <a:r>
              <a:rPr lang="mn-MN" sz="1800" dirty="0">
                <a:effectLst/>
                <a:latin typeface="Arial" panose="020B0604020202020204" pitchFamily="34" charset="0"/>
                <a:ea typeface="Calibri" panose="020F0502020204030204" pitchFamily="34" charset="0"/>
                <a:cs typeface="Times New Roman" panose="02020603050405020304" pitchFamily="18" charset="0"/>
              </a:rPr>
              <a:t>5-рт ТҮЧанарыг сайжруулахын тулд үр дүнтэйгээр багаар ажиллах арга</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gn="just">
              <a:lnSpc>
                <a:spcPct val="150000"/>
              </a:lnSpc>
              <a:spcBef>
                <a:spcPts val="0"/>
              </a:spcBef>
              <a:spcAft>
                <a:spcPts val="0"/>
              </a:spcAft>
            </a:pPr>
            <a:r>
              <a:rPr lang="mn-MN" sz="1800" dirty="0">
                <a:effectLst/>
                <a:latin typeface="Arial" panose="020B0604020202020204" pitchFamily="34" charset="0"/>
                <a:ea typeface="Calibri" panose="020F0502020204030204" pitchFamily="34" charset="0"/>
                <a:cs typeface="Times New Roman" panose="02020603050405020304" pitchFamily="18" charset="0"/>
              </a:rPr>
              <a:t>6-рт Эмнэлгийн тусламж, үйлчилгээтэй холбоотой халдварын сэргийлэлт</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gn="just">
              <a:lnSpc>
                <a:spcPct val="150000"/>
              </a:lnSpc>
              <a:spcBef>
                <a:spcPts val="0"/>
              </a:spcBef>
              <a:spcAft>
                <a:spcPts val="0"/>
              </a:spcAft>
            </a:pPr>
            <a:r>
              <a:rPr lang="mn-MN" sz="1800" dirty="0">
                <a:effectLst/>
                <a:latin typeface="Arial" panose="020B0604020202020204" pitchFamily="34" charset="0"/>
                <a:ea typeface="Calibri" panose="020F0502020204030204" pitchFamily="34" charset="0"/>
                <a:cs typeface="Times New Roman" panose="02020603050405020304" pitchFamily="18" charset="0"/>
              </a:rPr>
              <a:t>7-рт Эмтэй холбоотой үүсч болох тохиолдлоос сэргийлэх</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457200" algn="just">
              <a:lnSpc>
                <a:spcPct val="150000"/>
              </a:lnSpc>
              <a:spcBef>
                <a:spcPts val="0"/>
              </a:spcBef>
              <a:spcAft>
                <a:spcPts val="0"/>
              </a:spcAft>
            </a:pPr>
            <a:r>
              <a:rPr lang="mn-MN" sz="1800" dirty="0">
                <a:effectLst/>
                <a:latin typeface="Arial" panose="020B0604020202020204" pitchFamily="34" charset="0"/>
                <a:ea typeface="Calibri" panose="020F0502020204030204" pitchFamily="34" charset="0"/>
                <a:cs typeface="Times New Roman" panose="02020603050405020304" pitchFamily="18" charset="0"/>
              </a:rPr>
              <a:t>8-рт Манлайлал</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gn="just">
              <a:lnSpc>
                <a:spcPct val="150000"/>
              </a:lnSpc>
              <a:spcBef>
                <a:spcPts val="0"/>
              </a:spcBef>
              <a:spcAft>
                <a:spcPts val="0"/>
              </a:spcAft>
            </a:pPr>
            <a:r>
              <a:rPr lang="mn-MN" sz="1800" dirty="0">
                <a:effectLst/>
                <a:latin typeface="Arial" panose="020B0604020202020204" pitchFamily="34" charset="0"/>
                <a:ea typeface="Calibri" panose="020F0502020204030204" pitchFamily="34" charset="0"/>
                <a:cs typeface="Times New Roman" panose="02020603050405020304" pitchFamily="18" charset="0"/>
              </a:rPr>
              <a:t>9-рт ТҮЧАБ,Эрсдлийн чиглэлээр гарсан тушаал шийдвэрүүд</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gn="just">
              <a:lnSpc>
                <a:spcPct val="150000"/>
              </a:lnSpc>
              <a:spcBef>
                <a:spcPts val="0"/>
              </a:spcBef>
              <a:spcAft>
                <a:spcPts val="0"/>
              </a:spcAft>
            </a:pPr>
            <a:r>
              <a:rPr lang="mn-MN" sz="1800" dirty="0">
                <a:effectLst/>
                <a:latin typeface="Arial" panose="020B0604020202020204" pitchFamily="34" charset="0"/>
                <a:ea typeface="Calibri" panose="020F0502020204030204" pitchFamily="34" charset="0"/>
                <a:cs typeface="Times New Roman" panose="02020603050405020304" pitchFamily="18" charset="0"/>
              </a:rPr>
              <a:t>10-рт Ёс зүй, харилцаа хандлага</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54090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4261</TotalTime>
  <Words>1893</Words>
  <Application>Microsoft Office PowerPoint</Application>
  <PresentationFormat>Widescreen</PresentationFormat>
  <Paragraphs>274</Paragraphs>
  <Slides>21</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Wingdings</vt:lpstr>
      <vt:lpstr>Office Theme</vt:lpstr>
      <vt:lpstr>Эрүүл мэндийн тусламж, үйлчилгээний чанар, аюулгүй байдлын албаны ажиллагсдын  асуумж судалгааны дүгнэлт,  түүний дагуу хэрэгжүүлсэн арга хэмжээний товч танилцуулга</vt:lpstr>
      <vt:lpstr>Судалгааны үндэслэл</vt:lpstr>
      <vt:lpstr>Судалгааны үр дүн</vt:lpstr>
      <vt:lpstr> Ажиллагсдын насны байдал </vt:lpstr>
      <vt:lpstr>           Эзэмшсэн мэргэжил </vt:lpstr>
      <vt:lpstr>Ур чадвар</vt:lpstr>
      <vt:lpstr>Ажлын туршлага</vt:lpstr>
      <vt:lpstr>ЭМТҮЧАБА-Д АЖИЛЛАСАН ЖИЛ</vt:lpstr>
      <vt:lpstr>Сургалтын эрэлт хэрэгцээ</vt:lpstr>
      <vt:lpstr>2019 оны ЭМТҮЧАБА-ны дүрэм баталсан  116/А/565 дугаар тушаалыг  хэрэгжүүлдэг эсэх </vt:lpstr>
      <vt:lpstr>PowerPoint Presentation</vt:lpstr>
      <vt:lpstr>ЭМС-ын 2019 оны А/536, А/537 дугаар тушаал халдварын сэргийлэлт, хяналтын тушаалын хэрэгжилт</vt:lpstr>
      <vt:lpstr>ТҮ-ний чанар сайжруулах арга, хэрэгслүүд </vt:lpstr>
      <vt:lpstr>Сэтгэл ханамжийн судалгааны хэрэглээ </vt:lpstr>
      <vt:lpstr>Олон улсын эмнэлзүйн UpToDate цахим платформ</vt:lpstr>
      <vt:lpstr>Чанар сайжруулах арга замуудыг тодорхойлсон байдал </vt:lpstr>
      <vt:lpstr>ДҮГНЭЛТ </vt:lpstr>
      <vt:lpstr> ДҮГНЭЛТ </vt:lpstr>
      <vt:lpstr>ЗӨВЛӨМЖ: </vt:lpstr>
      <vt:lpstr>ЭМХТ-ийн МИА-аас хэрэгжүүлсэн арга хэмжээ</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Эрүүл мэндийн тусламж, үйлчилгээний чанар, аюулгүй байдлын албаны ажиллагсдаас авсан асуумж судалгааны дүгнэлт,  түүний дагуу хэрэгжүүлсэн арга хэмжээний товч танилцуулга</dc:title>
  <dc:creator>Boogii</dc:creator>
  <cp:lastModifiedBy>Boogii</cp:lastModifiedBy>
  <cp:revision>118</cp:revision>
  <cp:lastPrinted>2021-10-21T08:42:47Z</cp:lastPrinted>
  <dcterms:created xsi:type="dcterms:W3CDTF">2021-10-19T07:21:30Z</dcterms:created>
  <dcterms:modified xsi:type="dcterms:W3CDTF">2021-10-22T09:25:50Z</dcterms:modified>
</cp:coreProperties>
</file>