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1"/>
  </p:notesMasterIdLst>
  <p:sldIdLst>
    <p:sldId id="256" r:id="rId2"/>
    <p:sldId id="318" r:id="rId3"/>
    <p:sldId id="316" r:id="rId4"/>
    <p:sldId id="294" r:id="rId5"/>
    <p:sldId id="314" r:id="rId6"/>
    <p:sldId id="268" r:id="rId7"/>
    <p:sldId id="283" r:id="rId8"/>
    <p:sldId id="277" r:id="rId9"/>
    <p:sldId id="285" r:id="rId10"/>
    <p:sldId id="300" r:id="rId11"/>
    <p:sldId id="309" r:id="rId12"/>
    <p:sldId id="313" r:id="rId13"/>
    <p:sldId id="312" r:id="rId14"/>
    <p:sldId id="305" r:id="rId15"/>
    <p:sldId id="306" r:id="rId16"/>
    <p:sldId id="297" r:id="rId17"/>
    <p:sldId id="310" r:id="rId18"/>
    <p:sldId id="315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8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ortuya\Desktop\Export-all-2017.10.10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ortuya\Desktop\Export-all-2017.10.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'ATC AB'!$C$15:$C$16</c:f>
              <c:strCache>
                <c:ptCount val="2"/>
                <c:pt idx="0">
                  <c:v>Нянгийн эсрэг эм 698 нэр</c:v>
                </c:pt>
                <c:pt idx="1">
                  <c:v>Бусад эм 5195 нэр</c:v>
                </c:pt>
              </c:strCache>
            </c:strRef>
          </c:cat>
          <c:val>
            <c:numRef>
              <c:f>'ATC AB'!$D$15:$D$16</c:f>
              <c:numCache>
                <c:formatCode>0.0%</c:formatCode>
                <c:ptCount val="2"/>
                <c:pt idx="0">
                  <c:v>0.13400000000000001</c:v>
                </c:pt>
                <c:pt idx="1">
                  <c:v>0.86600000000000132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549E39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96078431372561E-2"/>
                  <c:y val="-6.5863954505687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366013071895425E-2"/>
                  <c:y val="-5.639496451832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85067526416097E-16"/>
                  <c:y val="9.5591252530910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699346405228895E-2"/>
                  <c:y val="-5.927141051812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'ATC AB'!$A$2:$A$5</c:f>
              <c:strCache>
                <c:ptCount val="4"/>
                <c:pt idx="0">
                  <c:v>(D) Dermatologicals - Арьсны эмгэгт хэрэглэх эм
</c:v>
                </c:pt>
                <c:pt idx="1">
                  <c:v>(G) Genito urinary system and sex hormones - Шээс, бэлгийн тогтолцоо болон бэлгийн даавар
</c:v>
                </c:pt>
                <c:pt idx="2">
                  <c:v>(J) General anti infective for systemic use - Нянгийн эсрэг хэрэглэх эм
</c:v>
                </c:pt>
                <c:pt idx="3">
                  <c:v>(S) Sensory organs - Мэдрэхүй эрхтний эмгэгт хэрэглэх эм
</c:v>
                </c:pt>
              </c:strCache>
            </c:strRef>
          </c:cat>
          <c:val>
            <c:numRef>
              <c:f>'ATC AB'!$B$2:$B$5</c:f>
              <c:numCache>
                <c:formatCode>0.0%</c:formatCode>
                <c:ptCount val="4"/>
                <c:pt idx="0">
                  <c:v>4.1000000000000002E-2</c:v>
                </c:pt>
                <c:pt idx="1">
                  <c:v>5.3000000000000012E-2</c:v>
                </c:pt>
                <c:pt idx="2">
                  <c:v>0.83500000000000063</c:v>
                </c:pt>
                <c:pt idx="3">
                  <c:v>7.0999999999999994E-2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8176272"/>
        <c:axId val="1528175184"/>
        <c:axId val="0"/>
      </c:bar3DChart>
      <c:catAx>
        <c:axId val="152817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8175184"/>
        <c:crosses val="autoZero"/>
        <c:auto val="1"/>
        <c:lblAlgn val="ctr"/>
        <c:lblOffset val="100"/>
        <c:noMultiLvlLbl val="0"/>
      </c:catAx>
      <c:valAx>
        <c:axId val="15281751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2817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Charts!$Q$2:$Q$4</c:f>
              <c:strCache>
                <c:ptCount val="3"/>
                <c:pt idx="0">
                  <c:v>дотуур ууж хэрэглэх эмүүд</c:v>
                </c:pt>
                <c:pt idx="1">
                  <c:v>тарилгын эмүүд</c:v>
                </c:pt>
                <c:pt idx="2">
                  <c:v>бусад</c:v>
                </c:pt>
              </c:strCache>
            </c:strRef>
          </c:cat>
          <c:val>
            <c:numRef>
              <c:f>Charts!$R$2:$R$4</c:f>
              <c:numCache>
                <c:formatCode>0.0%</c:formatCode>
                <c:ptCount val="3"/>
                <c:pt idx="0">
                  <c:v>0.53200000000000003</c:v>
                </c:pt>
                <c:pt idx="1">
                  <c:v>0.32600000000000118</c:v>
                </c:pt>
                <c:pt idx="2">
                  <c:v>0.14200000000000004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Charts!$C$101:$C$117</c:f>
              <c:strCache>
                <c:ptCount val="17"/>
                <c:pt idx="0">
                  <c:v>Ампициллин</c:v>
                </c:pt>
                <c:pt idx="1">
                  <c:v>Амоксициллин</c:v>
                </c:pt>
                <c:pt idx="2">
                  <c:v>Метронидазол</c:v>
                </c:pt>
                <c:pt idx="3">
                  <c:v>Ципрофлоксацин</c:v>
                </c:pt>
                <c:pt idx="4">
                  <c:v>Доксициклин</c:v>
                </c:pt>
                <c:pt idx="5">
                  <c:v>Кларитромицин</c:v>
                </c:pt>
                <c:pt idx="6">
                  <c:v>Левомицетин</c:v>
                </c:pt>
                <c:pt idx="7">
                  <c:v>Азитромицины дигидрат</c:v>
                </c:pt>
                <c:pt idx="8">
                  <c:v>Бензатинбензилпенициллин</c:v>
                </c:pt>
                <c:pt idx="9">
                  <c:v>Бензилпеницеллин </c:v>
                </c:pt>
                <c:pt idx="10">
                  <c:v>Нитрофурантоин</c:v>
                </c:pt>
                <c:pt idx="11">
                  <c:v>Прокайн бензилпенициллин</c:v>
                </c:pt>
                <c:pt idx="12">
                  <c:v>Феноксиметилпенициллин</c:v>
                </c:pt>
                <c:pt idx="13">
                  <c:v>Цефазолин </c:v>
                </c:pt>
                <c:pt idx="14">
                  <c:v>Цефотаксимын натрийн давс </c:v>
                </c:pt>
                <c:pt idx="15">
                  <c:v>Цефтриаксоны натрийн давс </c:v>
                </c:pt>
                <c:pt idx="16">
                  <c:v>Левомицетин + Бадааны үндэс</c:v>
                </c:pt>
              </c:strCache>
            </c:strRef>
          </c:cat>
          <c:val>
            <c:numRef>
              <c:f>Charts!$D$101:$D$117</c:f>
              <c:numCache>
                <c:formatCode>General</c:formatCode>
                <c:ptCount val="17"/>
                <c:pt idx="0">
                  <c:v>9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8174640"/>
        <c:axId val="1528180080"/>
        <c:axId val="0"/>
      </c:bar3DChart>
      <c:catAx>
        <c:axId val="152817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8180080"/>
        <c:crosses val="autoZero"/>
        <c:auto val="1"/>
        <c:lblAlgn val="ctr"/>
        <c:lblOffset val="100"/>
        <c:noMultiLvlLbl val="0"/>
      </c:catAx>
      <c:valAx>
        <c:axId val="152818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8174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A2B9D-E71C-4A03-AD16-123ED562306D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EC300-2F34-4B88-8A5B-B7D7F3BB0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4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C01F-1B20-41D0-9448-0AABF05C6B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4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10788C-B72A-456A-9EB0-42B8255C59AC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2A27EB-CE08-459D-9831-CBF092171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0788C-B72A-456A-9EB0-42B8255C59AC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A27EB-CE08-459D-9831-CBF092171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0788C-B72A-456A-9EB0-42B8255C59AC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A27EB-CE08-459D-9831-CBF092171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0788C-B72A-456A-9EB0-42B8255C59AC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A27EB-CE08-459D-9831-CBF092171B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0788C-B72A-456A-9EB0-42B8255C59AC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A27EB-CE08-459D-9831-CBF092171B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0788C-B72A-456A-9EB0-42B8255C59AC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A27EB-CE08-459D-9831-CBF092171B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0788C-B72A-456A-9EB0-42B8255C59AC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A27EB-CE08-459D-9831-CBF092171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0788C-B72A-456A-9EB0-42B8255C59AC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A27EB-CE08-459D-9831-CBF092171B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0788C-B72A-456A-9EB0-42B8255C59AC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A27EB-CE08-459D-9831-CBF092171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10788C-B72A-456A-9EB0-42B8255C59AC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A27EB-CE08-459D-9831-CBF092171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10788C-B72A-456A-9EB0-42B8255C59AC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2A27EB-CE08-459D-9831-CBF092171B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10788C-B72A-456A-9EB0-42B8255C59AC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2A27EB-CE08-459D-9831-CBF092171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2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jpe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6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hyperlink" Target="https://www.google.com/url?q=http://www.environmentalgovernance.org/featured/2013/10/fao-publishes-state-of-food-insecurity-2013/&amp;sa=U&amp;ei=5NwuU5LFHO-20QXi_IHAAQ&amp;ved=0CC8Q9QEwAQ&amp;usg=AFQjCNG8dF54fyo_x32GjUPvpngsmYYCPA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://ecdc.europa.eu/" TargetMode="External"/><Relationship Id="rId5" Type="http://schemas.openxmlformats.org/officeDocument/2006/relationships/hyperlink" Target="https://www.google.com/url?q=https://plus.google.com/+who&amp;sa=U&amp;ei=o9wuU8CyFqPF0QX36YCwBg&amp;ved=0CC0Q9QEwAA&amp;usg=AFQjCNHAj-LL9iWj25jQxWyu8L6v09dObw" TargetMode="External"/><Relationship Id="rId1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://www.oie.int/" TargetMode="Externa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3125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АНТИБИОТИКИЙН ТАЛААРХ  МЭДЛЭГ, ХАНДЛАГЫГ ДЭЭШЛҮҮЛЭХ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ДЭЛХИЙН 7 ХОНОГ”</a:t>
            </a:r>
            <a:b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Монгол улс. </a:t>
            </a:r>
            <a:b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</a:t>
            </a:r>
            <a:r>
              <a:rPr lang="mn-M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он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533400"/>
            <a:ext cx="1169132" cy="685800"/>
          </a:xfrm>
          <a:prstGeom prst="rect">
            <a:avLst/>
          </a:prstGeom>
        </p:spPr>
      </p:pic>
      <p:pic>
        <p:nvPicPr>
          <p:cNvPr id="4" name="Picture 2" descr="Z:\logo_mon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1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9"/>
          <p:cNvSpPr txBox="1">
            <a:spLocks noChangeArrowheads="1"/>
          </p:cNvSpPr>
          <p:nvPr/>
        </p:nvSpPr>
        <p:spPr bwMode="auto">
          <a:xfrm>
            <a:off x="1600200" y="304800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mn-MN" sz="1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ЭРҮҮЛ </a:t>
            </a:r>
          </a:p>
          <a:p>
            <a:pPr>
              <a:defRPr/>
            </a:pPr>
            <a:r>
              <a:rPr lang="mn-MN" sz="1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МЭНДИЙН</a:t>
            </a:r>
          </a:p>
          <a:p>
            <a:pPr>
              <a:defRPr/>
            </a:pPr>
            <a:r>
              <a:rPr lang="mn-MN" sz="1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ЯАМ</a:t>
            </a:r>
            <a:endParaRPr lang="en-US" sz="1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3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28600" y="1295400"/>
          <a:ext cx="48768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10688040" imgH="15125400" progId="AcroExch.Document.DC">
                  <p:embed/>
                </p:oleObj>
              </mc:Choice>
              <mc:Fallback>
                <p:oleObj name="Acrobat Document" r:id="rId3" imgW="10688040" imgH="15125400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48768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E:\Poster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295400"/>
            <a:ext cx="4038601" cy="4495800"/>
          </a:xfrm>
          <a:prstGeom prst="rect">
            <a:avLst/>
          </a:prstGeom>
          <a:noFill/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0" y="152400"/>
            <a:ext cx="12192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just" defTabSz="914400" rtl="0" eaLnBrk="1" fontAlgn="base" latinLnBrk="0" hangingPunc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mn-M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2015</a:t>
            </a:r>
            <a:r>
              <a:rPr kumimoji="0" lang="mn-MN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он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just" defTabSz="914400" rtl="0" eaLnBrk="1" fontAlgn="base" latinLnBrk="0" hangingPunc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mn-M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pPr marL="365760" marR="0" lvl="0" indent="-256032" algn="just" defTabSz="914400" rtl="0" eaLnBrk="1" fontAlgn="base" latinLnBrk="0" hangingPunc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base" latinLnBrk="0" hangingPunc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base" latinLnBrk="0" hangingPunc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609600"/>
            <a:ext cx="693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“АНТИБИОТИКИЙГ ХАРИУЦЛАГАТАЙ ХЭРЭГЛЬЕ”</a:t>
            </a:r>
            <a:endParaRPr lang="en-US" sz="2000" b="1" dirty="0"/>
          </a:p>
        </p:txBody>
      </p:sp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7772400" y="228600"/>
            <a:ext cx="1169132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Autofit/>
          </a:bodyPr>
          <a:lstStyle/>
          <a:p>
            <a:pPr algn="ctr"/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“АНТИБИОТИКИЙГ ХАРИУЦЛАГАТАЙ ХЭРЭГЛЬЕ” ХУУДСААР ИРГЭД, ЭМНЭЛГИЙН МЭРГЭЖИЛТНҮҮД АМЛАЛТЫГ ӨГСӨН</a:t>
            </a:r>
            <a:b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/2016 он/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0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50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 9162 Medi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3434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 descr="630d40028c266d917b21b4e6367c55d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002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7620000" y="152400"/>
            <a:ext cx="1169132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6705600" cy="1143000"/>
          </a:xfrm>
        </p:spPr>
        <p:txBody>
          <a:bodyPr>
            <a:normAutofit/>
          </a:bodyPr>
          <a:lstStyle/>
          <a:p>
            <a:pPr algn="ctr"/>
            <a:r>
              <a:rPr lang="mn-M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СУРТАЛЧИЛГААНЫ МАТЕРИАЛУУДЫГ </a:t>
            </a:r>
            <a:br>
              <a:rPr lang="mn-M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mn-M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ТҮГЭЭСЭН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8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213637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acer\Desktop\14591698_618437021667497_7879700112275112357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590799" cy="2895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248400" y="1447800"/>
          <a:ext cx="2438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Acrobat Document" r:id="rId5" imgW="4317840" imgH="4320000" progId="AcroExch.Document.DC">
                  <p:embed/>
                </p:oleObj>
              </mc:Choice>
              <mc:Fallback>
                <p:oleObj name="Acrobat Document" r:id="rId5" imgW="4317840" imgH="4320000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447800"/>
                        <a:ext cx="2438400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733800" y="4572000"/>
          <a:ext cx="4114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Acrobat Document" r:id="rId7" imgW="4014000" imgH="5683320" progId="AcroExch.Document.DC">
                  <p:embed/>
                </p:oleObj>
              </mc:Choice>
              <mc:Fallback>
                <p:oleObj name="Acrobat Document" r:id="rId7" imgW="4014000" imgH="5683320" progId="AcroExch.Document.DC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0"/>
                        <a:ext cx="411480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9"/>
          <a:stretch>
            <a:fillRect/>
          </a:stretch>
        </p:blipFill>
        <p:spPr>
          <a:xfrm>
            <a:off x="7467600" y="381000"/>
            <a:ext cx="1169132" cy="685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152400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2016 он</a:t>
            </a:r>
            <a:endParaRPr lang="en-US" sz="1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logo 2016 antibiotic awareness wee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"/>
            <a:ext cx="793848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2057400"/>
            <a:ext cx="2038350" cy="2447925"/>
          </a:xfrm>
          <a:prstGeom prst="rect">
            <a:avLst/>
          </a:prstGeom>
        </p:spPr>
      </p:pic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2667000" y="2057400"/>
          <a:ext cx="28067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Acrobat Document" r:id="rId5" imgW="4014000" imgH="5683320" progId="AcroExch.Document.DC">
                  <p:embed/>
                </p:oleObj>
              </mc:Choice>
              <mc:Fallback>
                <p:oleObj name="Acrobat Document" r:id="rId5" imgW="4014000" imgH="5683320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57400"/>
                        <a:ext cx="2806700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5791200" y="2057400"/>
          <a:ext cx="2667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Acrobat Document" r:id="rId7" imgW="4014000" imgH="5683320" progId="AcroExch.Document.DC">
                  <p:embed/>
                </p:oleObj>
              </mc:Choice>
              <mc:Fallback>
                <p:oleObj name="Acrobat Document" r:id="rId7" imgW="4014000" imgH="5683320" progId="AcroExch.Document.DC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057400"/>
                        <a:ext cx="2667000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458200" cy="1600200"/>
          </a:xfrm>
        </p:spPr>
        <p:txBody>
          <a:bodyPr>
            <a:noAutofit/>
          </a:bodyPr>
          <a:lstStyle/>
          <a:p>
            <a:pPr lvl="0" indent="457200" algn="just" fontAlgn="base">
              <a:spcAft>
                <a:spcPct val="0"/>
              </a:spcAft>
            </a:pPr>
            <a:r>
              <a:rPr lang="mn-MN" sz="1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ДЭМБ-ын Номхон далайн Баруун эргийн бүсээс зохион байгуулсан “Антиботикийг хариуцлагатай хэрэглэх”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mn-MN" sz="1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lang="mn-MN" sz="1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иргэн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амлалт</a:t>
            </a:r>
            <a:r>
              <a:rPr lang="mn-MN" sz="1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өгөх</a:t>
            </a:r>
            <a:r>
              <a:rPr lang="mn-MN" sz="1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цахим</a:t>
            </a:r>
            <a:r>
              <a:rPr lang="mn-MN" sz="1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амлалт</a:t>
            </a:r>
            <a:r>
              <a:rPr lang="mn-MN" sz="1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 Монгол улс нэгдсэн</a:t>
            </a:r>
            <a:r>
              <a:rPr lang="mn-MN" sz="20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mn-MN" sz="2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71500" y="2863469"/>
            <a:ext cx="8229600" cy="6096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Иргэдэд  зохистой хэрэглээний мэдээллийг түгээсэн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8" descr="C:\Users\user1\Documents\2017_AB week\өдөрлөг, АШУҮИС, кредиттэй сургалтын зураг\DSC_01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2514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3" descr="https://scontent-hkg3-1.xx.fbcdn.net/v/t34.0-12/23635265_1569386703175498_102873868_n.jpg?oh=7f5fa0d9d83fccb3798d17691e1f1c48&amp;oe=5A0FCF9B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00600"/>
            <a:ext cx="2346677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user1\Documents\Dashka\AB campaign 2017\AB campaign last\анос\renal hepatic\%п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" r="-26"/>
          <a:stretch/>
        </p:blipFill>
        <p:spPr bwMode="auto">
          <a:xfrm>
            <a:off x="457200" y="4343400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7200" y="3048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mn-M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АНТИБИОТИКИЙГ ХЭТРҮҮ</a:t>
            </a:r>
            <a:r>
              <a:rPr lang="mn-MN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ЛЭН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БУРУУ ХЭРЭГЛЭХИЙГ ЗОГСООЁ! НЯНГИЙН ТЭСВЭРЖИЛТ ҮҮСЭХИЙН ЭСРЭГ ТЭМЦЬЕ!</a:t>
            </a:r>
            <a:r>
              <a:rPr lang="mn-MN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  2017 он</a:t>
            </a:r>
            <a:r>
              <a:rPr lang="mn-MN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 rot="173957">
            <a:off x="7729672" y="181529"/>
            <a:ext cx="1169132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txBody>
          <a:bodyPr>
            <a:normAutofit/>
          </a:bodyPr>
          <a:lstStyle/>
          <a:p>
            <a:pPr algn="ctr"/>
            <a:r>
              <a:rPr lang="mn-M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ЭМЧ МЭРГЭЖИЛТНҮҮДЭД ТАНХИМЫН БОЛОН ОНЛАЙН СУРГАЛТУУДЫГ ЗОХИОН БАЙГУУЛСАН.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200400" cy="2200847"/>
          </a:xfrm>
          <a:prstGeom prst="rect">
            <a:avLst/>
          </a:prstGeom>
          <a:noFill/>
        </p:spPr>
      </p:pic>
      <p:pic>
        <p:nvPicPr>
          <p:cNvPr id="7" name="Picture 6" descr="C:\Users\zaya\Desktop\15027633_1248914145165054_3530436854480604188_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s://scontent-hkg3-1.xx.fbcdn.net/v/t34.0-12/23782057_1727321380646688_1384872908_n.jpg?oh=fe39bcf057972739786db3ee541d4bc8&amp;oe=5A150CC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3429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505200" cy="205740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 rot="173957">
            <a:off x="7729672" y="181529"/>
            <a:ext cx="1169132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533400"/>
            <a:ext cx="1169132" cy="685800"/>
          </a:xfrm>
          <a:prstGeom prst="rect">
            <a:avLst/>
          </a:prstGeom>
        </p:spPr>
      </p:pic>
      <p:pic>
        <p:nvPicPr>
          <p:cNvPr id="2050" name="Picture 2" descr="C:\Users\AMARJA~1.CH\AppData\Local\Temp\bnnr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93838"/>
            <a:ext cx="7433271" cy="45259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457200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УРИА: “Дахин сайн бод. Эмчээс зөвлөгөө ав” “Антибиотикийг буруу хэрэглэх нь биднийг бүгдийг нь эрсдэлд оруулж байна”</a:t>
            </a:r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65760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mn-MN" sz="3300" dirty="0" smtClean="0">
                <a:latin typeface="Arial" pitchFamily="34" charset="0"/>
                <a:cs typeface="Arial" pitchFamily="34" charset="0"/>
              </a:rPr>
              <a:t>Антибиотик хэрэглэхийн өмнө эрүүл мэндийн мэргэшсэн ажилтнуудаас зөвлөгөө авах хэрэгтэй.</a:t>
            </a:r>
          </a:p>
          <a:p>
            <a:pPr lvl="0" algn="just">
              <a:buFont typeface="Wingdings" pitchFamily="2" charset="2"/>
              <a:buChar char="q"/>
            </a:pP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mn-MN" sz="3300" dirty="0" smtClean="0">
                <a:latin typeface="Arial" pitchFamily="34" charset="0"/>
                <a:cs typeface="Arial" pitchFamily="34" charset="0"/>
              </a:rPr>
              <a:t>Шинээр  антибиотик нээгдэхгүй байгаа тул цаашид бид хэрэглэх антибиотикгүй болох эрсдэлтэй учир нянгийн тэсвэржилтээс сэргийлж антибиотикийг хариуцлагатай хэрэглэх шаардлагатай байна. </a:t>
            </a:r>
          </a:p>
          <a:p>
            <a:pPr lvl="0" algn="just">
              <a:buFont typeface="Wingdings" pitchFamily="2" charset="2"/>
              <a:buChar char="q"/>
            </a:pP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mn-MN" sz="3300" dirty="0" smtClean="0">
                <a:latin typeface="Arial" pitchFamily="34" charset="0"/>
                <a:cs typeface="Arial" pitchFamily="34" charset="0"/>
              </a:rPr>
              <a:t> Томуу, томуу төст ханиад зэрэг вирүсийн гаралтай халдварыг антибиотик эмчлэхгүй. </a:t>
            </a:r>
          </a:p>
          <a:p>
            <a:pPr lvl="0" algn="just">
              <a:buFont typeface="Wingdings" pitchFamily="2" charset="2"/>
              <a:buChar char="q"/>
            </a:pP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mn-MN" sz="3300" dirty="0" smtClean="0">
                <a:latin typeface="Arial" pitchFamily="34" charset="0"/>
                <a:cs typeface="Arial" pitchFamily="34" charset="0"/>
              </a:rPr>
              <a:t>Хог хаягдлыг зохистой устгаж цэвэрлэх нь хүрээлэн буй орчныг хамгаалж, халдварт өвчин дэгдэхээс сэргийлснээр антибиотикийн хэрэглээг багасгаж, улмаар нянгийн тэсвэржилтийг бууруулна.</a:t>
            </a: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77000" cy="1143000"/>
          </a:xfrm>
        </p:spPr>
        <p:txBody>
          <a:bodyPr>
            <a:normAutofit/>
          </a:bodyPr>
          <a:lstStyle/>
          <a:p>
            <a:pPr algn="ctr"/>
            <a:r>
              <a:rPr lang="mn-MN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ДЭЛХИЙН ЭРҮҮЛ МЭНДИЙН БАЙГУУЛЛАГААС </a:t>
            </a:r>
            <a:br>
              <a:rPr lang="mn-MN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mn-MN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ХОНОГИЙН ХҮРЭЭНД ӨГЧ БУЙ  МЕССЕЖ НЬ:</a:t>
            </a:r>
            <a:r>
              <a:rPr lang="mn-MN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1800" dirty="0" smtClean="0">
                <a:latin typeface="Arial" pitchFamily="34" charset="0"/>
                <a:cs typeface="Arial" pitchFamily="34" charset="0"/>
              </a:rPr>
            </a:br>
            <a:r>
              <a:rPr lang="mn-MN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0" y="304800"/>
            <a:ext cx="1169132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443841"/>
            <a:ext cx="716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      “Антибиотик эмийн эмчилгээний чиг хандлага” эмнэлгийн мэргэжилтнүүдэд зориулсан сургалт зохион байгуулах</a:t>
            </a:r>
          </a:p>
          <a:p>
            <a:pPr lvl="0" algn="just"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      Иргэд, малчдад зориулсан мэдээллийг олон нийтийн мэдээллийн хэрэгслээр явуулах</a:t>
            </a:r>
          </a:p>
          <a:p>
            <a:pPr lvl="0" algn="just"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      “Антибиотикийг зөвхөн эмчийн жороор хэрэглэе” сурталчилгааны материал түгээх</a:t>
            </a:r>
          </a:p>
          <a:p>
            <a:pPr lvl="0" algn="just"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       Олон нийтийн цахим сүлжээгээр “Антибиотикийг хариуцлагатай хэрэглэх” сурталчилгааг түгээх зэрэг үйл ажиллагааг зохион байгуулна. 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609600"/>
            <a:ext cx="4555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mn-MN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ТЭМДЭГЛЭЛТ ӨДРИЙН ХҮРЭЭНД :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0" y="304800"/>
            <a:ext cx="1169132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4419600" cy="1143000"/>
          </a:xfrm>
        </p:spPr>
        <p:txBody>
          <a:bodyPr>
            <a:normAutofit fontScale="32500" lnSpcReduction="20000"/>
          </a:bodyPr>
          <a:lstStyle/>
          <a:p>
            <a:endParaRPr lang="mn-MN" dirty="0" smtClean="0"/>
          </a:p>
          <a:p>
            <a:endParaRPr lang="mn-MN" dirty="0" smtClean="0"/>
          </a:p>
          <a:p>
            <a:endParaRPr lang="mn-MN" dirty="0" smtClean="0"/>
          </a:p>
          <a:p>
            <a:endParaRPr lang="mn-MN" dirty="0" smtClean="0"/>
          </a:p>
          <a:p>
            <a:pPr algn="ctr">
              <a:buNone/>
            </a:pPr>
            <a:r>
              <a:rPr lang="mn-MN" sz="7200" b="1" dirty="0" smtClean="0">
                <a:latin typeface="Arial" pitchFamily="34" charset="0"/>
                <a:cs typeface="Arial" pitchFamily="34" charset="0"/>
              </a:rPr>
              <a:t>      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066800"/>
            <a:ext cx="3352800" cy="3810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mn-MN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Антибиотикийн дараах эрин үе</a:t>
            </a:r>
            <a:r>
              <a:rPr kumimoji="0" lang="en-AU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  <a:r>
              <a:rPr kumimoji="0" lang="mn-MN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орчин үеийн эмийн төгсгөл гэсэн үг.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mn-MN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mn-MN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Хоолой өвдөх, хүүхдийн өвдөгний шалбархай зэрэг нийтлэг шинж дахин биднийг үхэлд хүргэж болзошгүй.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n-US" alt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n-GB" altLang="en-US" sz="27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391400" y="381000"/>
            <a:ext cx="1169132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3591635" cy="423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03381" cy="2286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mn-MN" alt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НТ- Дэлхийн хүн амын эрүүл мэнд, хүнсний аюулгүй байдал, хүрээлэн буй орчин  болон эдийн засагт нөлөөлж байна. </a:t>
            </a:r>
          </a:p>
          <a:p>
            <a:pPr>
              <a:spcBef>
                <a:spcPts val="1200"/>
              </a:spcBef>
            </a:pPr>
            <a:r>
              <a:rPr lang="mn-MN" alt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НТ-ийн хяналт, урьдчилан сэргийлэлт  холбогдох салбаруудын </a:t>
            </a:r>
            <a:r>
              <a:rPr lang="mn-MN" altLang="en-US" sz="1600" b="1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олон талт хамтын ажиллагаа </a:t>
            </a:r>
            <a:r>
              <a:rPr lang="mn-MN" alt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шаардсан ажил</a:t>
            </a:r>
            <a:r>
              <a:rPr lang="en-US" altLang="en-US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: </a:t>
            </a:r>
          </a:p>
          <a:p>
            <a:pPr>
              <a:spcBef>
                <a:spcPts val="1200"/>
              </a:spcBef>
            </a:pPr>
            <a:endParaRPr lang="mn-MN" altLang="en-US" sz="16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930275" lvl="3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mn-MN" altLang="en-US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Хүний эрүүл мэндийн тусламж үйлчилгээ</a:t>
            </a:r>
            <a:r>
              <a:rPr lang="en-US" altLang="en-US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,  </a:t>
            </a:r>
          </a:p>
          <a:p>
            <a:pPr marL="930275" lvl="3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mn-MN" altLang="en-US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Мал, амьтны эрүүл мэнд</a:t>
            </a:r>
            <a:r>
              <a:rPr lang="en-US" altLang="en-US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, </a:t>
            </a:r>
          </a:p>
          <a:p>
            <a:pPr marL="930275" lvl="3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mn-MN" altLang="en-US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Газар тариалан, хоол хүнсний үйлдвэрлэл</a:t>
            </a:r>
            <a:r>
              <a:rPr lang="en-US" altLang="en-US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930275" lvl="3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mn-MN" altLang="en-US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Байгаль, хүрээлэн буй орчин</a:t>
            </a:r>
            <a:r>
              <a:rPr lang="en-US" altLang="en-US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6323" name="Picture 4" descr="APEC PDB Portal"/>
          <p:cNvSpPr>
            <a:spLocks noChangeAspect="1" noChangeArrowheads="1"/>
          </p:cNvSpPr>
          <p:nvPr/>
        </p:nvSpPr>
        <p:spPr bwMode="auto">
          <a:xfrm>
            <a:off x="-12700" y="5008563"/>
            <a:ext cx="3170238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8" y="5024720"/>
            <a:ext cx="1397000" cy="85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8" descr="CDC 24/7: Saving Lives. Protecting People.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19" y="5075952"/>
            <a:ext cx="1223818" cy="86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0" descr="https://encrypted-tbn2.gstatic.com/images?q=tbn:ANd9GcQRg9kO_5NW2HIH6SdiiMUF1Cx08MOXO1Hj9ppZzIqI0Qb9x0mKXbvmRFc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192" y="5029627"/>
            <a:ext cx="958273" cy="95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2" descr="https://encrypted-tbn2.gstatic.com/images?q=tbn:ANd9GcSNTpmOeG6eNm9j1yZhGQ8bpNB3hmGkfjfTbsCsxRzB_mS5WtE4Cp2w7yQ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49" y="5024720"/>
            <a:ext cx="858694" cy="85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4" descr="http://www.isid.org/events/archives/IMED2009/images/oieLOGOv7_2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40" y="4942025"/>
            <a:ext cx="883227" cy="37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6" descr="http://www.isid.org/events/archives/IMED2009/images/ECDC-Logo_en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36" y="5046945"/>
            <a:ext cx="948170" cy="85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20" descr="http://www.weforum.org/sites/all/themes/wef-960/images/new/weforum-logo.db90160d8175c5a08cdf6c621e387d18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75" y="5411493"/>
            <a:ext cx="953943" cy="59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89" y="4915910"/>
            <a:ext cx="1136218" cy="113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15"/>
          <a:stretch>
            <a:fillRect/>
          </a:stretch>
        </p:blipFill>
        <p:spPr>
          <a:xfrm>
            <a:off x="7467600" y="304800"/>
            <a:ext cx="1169132" cy="685800"/>
          </a:xfrm>
          <a:prstGeom prst="rect">
            <a:avLst/>
          </a:prstGeom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457200" y="1371600"/>
            <a:ext cx="8229600" cy="99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just" defTabSz="914400" rtl="0" eaLnBrk="1" fontAlgn="base" latinLnBrk="0" hangingPunc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mn-MN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kumimoji="0" lang="mn-M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ДЭМБ-аас жил бүрийн 11 сард “Антибиотикийн талаарх мэдлэг хандлагыг дээшлүүлэх” дэлхийн 7 хоногийг зохион байгуулдаг ба Монгол улс 4 дэх жилдээ энэхүү 7 хоногийг зохион байгуулж байна.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just" defTabSz="914400" rtl="0" eaLnBrk="1" fontAlgn="base" latinLnBrk="0" hangingPunc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mn-MN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pPr marL="365760" marR="0" lvl="0" indent="-256032" algn="just" defTabSz="914400" rtl="0" eaLnBrk="1" fontAlgn="base" latinLnBrk="0" hangingPunc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base" latinLnBrk="0" hangingPunc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base" latinLnBrk="0" hangingPunc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3048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АНТИБИОТИКИЙН ТАЛААРХ  МЭДЛЭГ, ХАНДЛАГЫГ ДЭЭШЛҮҮЛЭХ  ДЭЛХИЙН 7 ХОНОГ”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4999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5791200"/>
            <a:ext cx="85344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9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9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Antimicrobial Resistance: Tackling a crisis on the Health and Wealth of Nations. The Review of Antimicrobial Resistance, Chaired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by Jim O’Neill </a:t>
            </a:r>
            <a:r>
              <a:rPr lang="en-US" sz="1200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(December 2014)</a:t>
            </a:r>
            <a:endParaRPr lang="en-US" sz="1200" i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8534400" cy="43434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2971800" cy="1143000"/>
          </a:xfrm>
        </p:spPr>
        <p:txBody>
          <a:bodyPr>
            <a:normAutofit/>
          </a:bodyPr>
          <a:lstStyle/>
          <a:p>
            <a:pPr algn="ctr"/>
            <a:r>
              <a:rPr lang="mn-MN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НТ-ээс шалтгаалсан нас баралт /жил тутам/ </a:t>
            </a:r>
            <a:endParaRPr 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181600" y="1143000"/>
            <a:ext cx="2971799" cy="6096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НТ-ээс шалтгаалсан нас баралт /2050/ </a:t>
            </a:r>
            <a:r>
              <a:rPr kumimoji="0" lang="mn-M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mn-M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1400" y="1905000"/>
            <a:ext cx="1159933" cy="488423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mn-MN" sz="1400" b="1" dirty="0" smtClean="0">
                <a:latin typeface="Arial" pitchFamily="34" charset="0"/>
                <a:cs typeface="Arial" pitchFamily="34" charset="0"/>
              </a:rPr>
              <a:t>сая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0" y="152400"/>
            <a:ext cx="1169132" cy="68580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1295400" y="152400"/>
            <a:ext cx="4724400" cy="685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alt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НЯНГИЙН ТЭСВЭРЖИЛТ </a:t>
            </a:r>
            <a:r>
              <a:rPr kumimoji="0" lang="en-AU" alt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(</a:t>
            </a:r>
            <a:r>
              <a:rPr kumimoji="0" lang="mn-MN" alt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НТ</a:t>
            </a:r>
            <a:r>
              <a:rPr kumimoji="0" lang="en-AU" alt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  <a:endParaRPr kumimoji="0" lang="en-US" alt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2362200" cy="381000"/>
          </a:xfrm>
        </p:spPr>
        <p:txBody>
          <a:bodyPr>
            <a:normAutofit fontScale="90000"/>
          </a:bodyPr>
          <a:lstStyle/>
          <a:p>
            <a:pPr algn="r"/>
            <a:r>
              <a:rPr lang="mn-M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ДЭМБ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3733800" cy="18288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2014 оны гишүүн орнуудын бүсийн зөвлөгөөний дагуу 2014 оны 10 сард болсон Бүсийн зөвлөлийн 65 дахь зөвлөгөөнөөр ДЭМБ-ын Номхон далайн баруун эргийн бүсийн нянгийн тэсвэржилтийн арга хэмжээний төлөвлөгөөг боловсруулж, хэлэлцэн баталсан.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62800" y="304800"/>
            <a:ext cx="1169132" cy="6858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5943600" y="1143000"/>
            <a:ext cx="2514600" cy="381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МОНГОЛ УЛС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953000" y="5334000"/>
            <a:ext cx="3886200" cy="11430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mn-M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“Нянгийн тэсвэржилтээс сэргийлэх салбар дундын үйл ажиллагааны төлөвлөгөө”-г  2017-2020 онд хэрэгжүүлэхээр ЭМС, ХХАХҮС-ын хамтарсан 2017 оны  А/191, А/64 дүгээр тушаалаар батлан мөрдөж байна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048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НЯНГИЙН ТЭСВЭРЖИЛТИЙН АРГА ХЭМЖЭЭНИЙ ТӨЛӨВЛӨГӨӨ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2895600" cy="32305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8200" y="838200"/>
            <a:ext cx="3962870" cy="1210282"/>
          </a:xfrm>
        </p:spPr>
        <p:txBody>
          <a:bodyPr>
            <a:noAutofit/>
          </a:bodyPr>
          <a:lstStyle/>
          <a:p>
            <a:r>
              <a:rPr lang="mn-MN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НЯНГИЙН ЭСРЭГ ЭМИЙН БҮРТГЭЛД ЭЗЛЭХ ХУВЬ 13.4%</a:t>
            </a:r>
            <a:endParaRPr lang="en-US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73191891"/>
              </p:ext>
            </p:extLst>
          </p:nvPr>
        </p:nvGraphicFramePr>
        <p:xfrm>
          <a:off x="4343400" y="1905001"/>
          <a:ext cx="4114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0" y="152400"/>
            <a:ext cx="1169132" cy="68580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7200" y="762000"/>
            <a:ext cx="32004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НЯНГИЙН ЭСРЭГ ЭМ</a:t>
            </a:r>
            <a:r>
              <a:rPr kumimoji="0" lang="mn-MN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      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2971800" cy="3429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Эрүүл мэндийн тусламж үйлчилгээнд  хэрэглэж буй нийт эмийн 30 орчим хувийг нянгийн эсрэг үйлдэлтэй эм эзэлж байгаа нь бусад оронтой харьцуулахад энэ төрлийн эмийн хэрэглээ өндөр байгааг харуулж байна.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mn-MN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04800" y="228600"/>
            <a:ext cx="6705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НЯНГИЙН ЭСРЭГ ЭМ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АТС КОДООР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97342537"/>
              </p:ext>
            </p:extLst>
          </p:nvPr>
        </p:nvGraphicFramePr>
        <p:xfrm>
          <a:off x="685800" y="1219200"/>
          <a:ext cx="777240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0" y="152400"/>
            <a:ext cx="1169132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mn-M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УЛСЫН БҮРТГЭЛТЭЙ  АНТИБИОТИК  ЭМ 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61838424"/>
              </p:ext>
            </p:extLst>
          </p:nvPr>
        </p:nvGraphicFramePr>
        <p:xfrm>
          <a:off x="457200" y="1143002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505200"/>
                <a:gridCol w="2057400"/>
                <a:gridCol w="2057400"/>
              </a:tblGrid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latin typeface="Arial"/>
                        </a:rPr>
                        <a:t>№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500" b="0" i="0" u="none" strike="noStrike">
                          <a:latin typeface="Arial"/>
                        </a:rPr>
                        <a:t>Эмийн бүлэг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500" b="0" i="0" u="none" strike="noStrike" dirty="0" smtClean="0">
                          <a:latin typeface="Arial"/>
                        </a:rPr>
                        <a:t>Бүртгэлтэй </a:t>
                      </a:r>
                      <a:r>
                        <a:rPr lang="mn-MN" sz="1500" b="0" i="0" u="none" strike="noStrike" dirty="0">
                          <a:latin typeface="Arial"/>
                        </a:rPr>
                        <a:t>эмийн тоо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500" b="0" i="0" u="none" strike="noStrike" dirty="0" smtClean="0">
                          <a:latin typeface="Arial"/>
                        </a:rPr>
                        <a:t>Бүртгэлд </a:t>
                      </a:r>
                      <a:r>
                        <a:rPr lang="mn-MN" sz="1500" b="0" i="0" u="none" strike="noStrike" dirty="0">
                          <a:latin typeface="Arial"/>
                        </a:rPr>
                        <a:t>эзлэх хувь</a:t>
                      </a:r>
                    </a:p>
                  </a:txBody>
                  <a:tcPr marL="9525" marR="9525" marT="9525" marB="0" anchor="ctr"/>
                </a:tc>
              </a:tr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Пенициллиний бүлэг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</a:p>
                  </a:txBody>
                  <a:tcPr marL="9525" marR="9525" marT="9525" marB="0" anchor="ctr"/>
                </a:tc>
              </a:tr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Цефалоспорин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17.8</a:t>
                      </a:r>
                    </a:p>
                  </a:txBody>
                  <a:tcPr marL="9525" marR="9525" marT="9525" marB="0" anchor="ctr"/>
                </a:tc>
              </a:tr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Макролид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</a:t>
                      </a:r>
                    </a:p>
                  </a:txBody>
                  <a:tcPr marL="9525" marR="9525" marT="9525" marB="0" anchor="ctr"/>
                </a:tc>
              </a:tr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Фторхинолин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</a:p>
                  </a:txBody>
                  <a:tcPr marL="9525" marR="9525" marT="9525" marB="0" anchor="ctr"/>
                </a:tc>
              </a:tr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Нянгийн эсрэг бусад эмүүд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</a:t>
                      </a:r>
                    </a:p>
                  </a:txBody>
                  <a:tcPr marL="9525" marR="9525" marT="9525" marB="0" anchor="ctr"/>
                </a:tc>
              </a:tr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Аминогликозид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</a:tr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Карбапенем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9525" marR="9525" marT="9525" marB="0" anchor="ctr"/>
                </a:tc>
              </a:tr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Тетрациклин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</a:tr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Амфеникол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</a:tr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Линкозамид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</a:tr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Гликопепдид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0" y="152400"/>
            <a:ext cx="1169132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АНТИБИОТИК ЭМИЙН ХЭЛБЭР</a:t>
            </a:r>
            <a:br>
              <a:rPr lang="mn-MN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mn-MN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ЭЗЛЭХ ХУВЬ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0" y="152400"/>
            <a:ext cx="1169132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791200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mn-MN" sz="18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7 үйлдвэрийн 44 нэрийн нянгийн эсрэг эм бүртгэгдсэн </a:t>
            </a:r>
            <a:br>
              <a:rPr lang="mn-MN" sz="18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mn-MN" sz="18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/ОУН-ээр 16 нэрийн эм/</a:t>
            </a:r>
            <a:endParaRPr lang="en-US" sz="18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381000" y="533400"/>
            <a:ext cx="7315200" cy="7159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ҮНДЭСНИЙ  ҮЙЛДВЭРИЙН НЯНГИЙН ЭСРЭГ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ЭМИЙН БҮРТГЭЛ</a:t>
            </a:r>
            <a:r>
              <a:rPr kumimoji="0" lang="mn-MN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0" y="152400"/>
            <a:ext cx="1169132" cy="685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949</TotalTime>
  <Words>633</Words>
  <Application>Microsoft Office PowerPoint</Application>
  <PresentationFormat>On-screen Show (4:3)</PresentationFormat>
  <Paragraphs>133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Acrobat Document</vt:lpstr>
      <vt:lpstr>“АНТИБИОТИКИЙН ТАЛААРХ  МЭДЛЭГ, ХАНДЛАГЫГ ДЭЭШЛҮҮЛЭХ  ДЭЛХИЙН 7 ХОНОГ”    Монгол улс.  2018 он</vt:lpstr>
      <vt:lpstr>PowerPoint Presentation</vt:lpstr>
      <vt:lpstr>НТ-ээс шалтгаалсан нас баралт /жил тутам/ </vt:lpstr>
      <vt:lpstr>ДЭМБ</vt:lpstr>
      <vt:lpstr>НЯНГИЙН ЭСРЭГ ЭМИЙН БҮРТГЭЛД ЭЗЛЭХ ХУВЬ 13.4%</vt:lpstr>
      <vt:lpstr>PowerPoint Presentation</vt:lpstr>
      <vt:lpstr>УЛСЫН БҮРТГЭЛТЭЙ  АНТИБИОТИК  ЭМ </vt:lpstr>
      <vt:lpstr>АНТИБИОТИК ЭМИЙН ХЭЛБЭР  ЭЗЛЭХ ХУВЬ</vt:lpstr>
      <vt:lpstr>7 үйлдвэрийн 44 нэрийн нянгийн эсрэг эм бүртгэгдсэн  /ОУН-ээр 16 нэрийн эм/</vt:lpstr>
      <vt:lpstr>PowerPoint Presentation</vt:lpstr>
      <vt:lpstr>“АНТИБИОТИКИЙГ ХАРИУЦЛАГАТАЙ ХЭРЭГЛЬЕ” ХУУДСААР ИРГЭД, ЭМНЭЛГИЙН МЭРГЭЖИЛТНҮҮД АМЛАЛТЫГ ӨГСӨН  /2016 он/</vt:lpstr>
      <vt:lpstr>СУРТАЛЧИЛГААНЫ МАТЕРИАЛУУДЫГ  ТҮГЭЭСЭН</vt:lpstr>
      <vt:lpstr>PowerPoint Presentation</vt:lpstr>
      <vt:lpstr>ДЭМБ-ын Номхон далайн Баруун эргийн бүсээс зохион байгуулсан “Антиботикийг хариуцлагатай хэрэглэх” 1сая иргэн амлалт өгөх цахим амлалтад Монгол улс нэгдсэн.</vt:lpstr>
      <vt:lpstr>ЭМЧ МЭРГЭЖИЛТНҮҮДЭД ТАНХИМЫН БОЛОН ОНЛАЙН СУРГАЛТУУДЫГ ЗОХИОН БАЙГУУЛСАН.</vt:lpstr>
      <vt:lpstr>PowerPoint Presentation</vt:lpstr>
      <vt:lpstr>ДЭЛХИЙН ЭРҮҮЛ МЭНДИЙН БАЙГУУЛЛАГААС  7 ХОНОГИЙН ХҮРЭЭНД ӨГЧ БУЙ  МЕССЕЖ НЬ: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enkhzaya</cp:lastModifiedBy>
  <cp:revision>180</cp:revision>
  <dcterms:created xsi:type="dcterms:W3CDTF">2017-10-26T01:49:44Z</dcterms:created>
  <dcterms:modified xsi:type="dcterms:W3CDTF">2018-12-17T03:55:42Z</dcterms:modified>
</cp:coreProperties>
</file>